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embeddedFontLst>
    <p:embeddedFont>
      <p:font typeface="Roboto"/>
      <p:regular r:id="rId73"/>
      <p:bold r:id="rId74"/>
      <p:italic r:id="rId75"/>
      <p:boldItalic r:id="rId76"/>
    </p:embeddedFont>
    <p:embeddedFont>
      <p:font typeface="Roboto Medium"/>
      <p:regular r:id="rId77"/>
      <p:bold r:id="rId78"/>
      <p:italic r:id="rId79"/>
      <p:boldItalic r:id="rId80"/>
    </p:embeddedFont>
    <p:embeddedFont>
      <p:font typeface="Proxima Nova"/>
      <p:regular r:id="rId81"/>
      <p:bold r:id="rId82"/>
      <p:italic r:id="rId83"/>
      <p:boldItalic r:id="rId84"/>
    </p:embeddedFont>
    <p:embeddedFont>
      <p:font typeface="Google Sans"/>
      <p:regular r:id="rId85"/>
      <p:bold r:id="rId86"/>
      <p:italic r:id="rId87"/>
      <p:boldItalic r:id="rId88"/>
    </p:embeddedFont>
    <p:embeddedFont>
      <p:font typeface="Comfortaa Regular"/>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014D76-53B5-45D4-88D8-CF8B5FEF9601}">
  <a:tblStyle styleId="{69014D76-53B5-45D4-88D8-CF8B5FEF96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F88F9CC-57DB-4501-8140-A519B34A318E}"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roximaNova-boldItalic.fntdata"/><Relationship Id="rId83" Type="http://schemas.openxmlformats.org/officeDocument/2006/relationships/font" Target="fonts/ProximaNova-italic.fntdata"/><Relationship Id="rId42" Type="http://schemas.openxmlformats.org/officeDocument/2006/relationships/slide" Target="slides/slide35.xml"/><Relationship Id="rId86" Type="http://schemas.openxmlformats.org/officeDocument/2006/relationships/font" Target="fonts/GoogleSans-bold.fntdata"/><Relationship Id="rId41" Type="http://schemas.openxmlformats.org/officeDocument/2006/relationships/slide" Target="slides/slide34.xml"/><Relationship Id="rId85" Type="http://schemas.openxmlformats.org/officeDocument/2006/relationships/font" Target="fonts/GoogleSans-regular.fntdata"/><Relationship Id="rId44" Type="http://schemas.openxmlformats.org/officeDocument/2006/relationships/slide" Target="slides/slide37.xml"/><Relationship Id="rId88" Type="http://schemas.openxmlformats.org/officeDocument/2006/relationships/font" Target="fonts/GoogleSans-boldItalic.fntdata"/><Relationship Id="rId43" Type="http://schemas.openxmlformats.org/officeDocument/2006/relationships/slide" Target="slides/slide36.xml"/><Relationship Id="rId87" Type="http://schemas.openxmlformats.org/officeDocument/2006/relationships/font" Target="fonts/GoogleSans-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ComfortaaRegular-regular.fntdata"/><Relationship Id="rId80" Type="http://schemas.openxmlformats.org/officeDocument/2006/relationships/font" Target="fonts/RobotoMedium-boldItalic.fntdata"/><Relationship Id="rId82" Type="http://schemas.openxmlformats.org/officeDocument/2006/relationships/font" Target="fonts/ProximaNova-bold.fntdata"/><Relationship Id="rId81" Type="http://schemas.openxmlformats.org/officeDocument/2006/relationships/font" Target="fonts/ProximaNova-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regular.fntdata"/><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Roboto-italic.fntdata"/><Relationship Id="rId30" Type="http://schemas.openxmlformats.org/officeDocument/2006/relationships/slide" Target="slides/slide23.xml"/><Relationship Id="rId74" Type="http://schemas.openxmlformats.org/officeDocument/2006/relationships/font" Target="fonts/Roboto-bold.fntdata"/><Relationship Id="rId33" Type="http://schemas.openxmlformats.org/officeDocument/2006/relationships/slide" Target="slides/slide26.xml"/><Relationship Id="rId77" Type="http://schemas.openxmlformats.org/officeDocument/2006/relationships/font" Target="fonts/RobotoMedium-regular.fntdata"/><Relationship Id="rId32" Type="http://schemas.openxmlformats.org/officeDocument/2006/relationships/slide" Target="slides/slide25.xml"/><Relationship Id="rId76" Type="http://schemas.openxmlformats.org/officeDocument/2006/relationships/font" Target="fonts/Roboto-boldItalic.fntdata"/><Relationship Id="rId35" Type="http://schemas.openxmlformats.org/officeDocument/2006/relationships/slide" Target="slides/slide28.xml"/><Relationship Id="rId79" Type="http://schemas.openxmlformats.org/officeDocument/2006/relationships/font" Target="fonts/RobotoMedium-italic.fntdata"/><Relationship Id="rId34" Type="http://schemas.openxmlformats.org/officeDocument/2006/relationships/slide" Target="slides/slide27.xml"/><Relationship Id="rId78" Type="http://schemas.openxmlformats.org/officeDocument/2006/relationships/font" Target="fonts/RobotoMedium-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0" Type="http://schemas.openxmlformats.org/officeDocument/2006/relationships/font" Target="fonts/ComfortaaRegular-bold.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droid-developers.googleblog.com/2017/05/android-announces-support-for-kotlin.html" TargetMode="External"/><Relationship Id="rId3" Type="http://schemas.openxmlformats.org/officeDocument/2006/relationships/hyperlink" Target="https://android-developers.googleblog.com/2019/05/google-io-2019-empowering-developers-to-build-experiences-on-Android-Play.html" TargetMode="External"/><Relationship Id="rId4" Type="http://schemas.openxmlformats.org/officeDocument/2006/relationships/hyperlink" Target="https://developer.android.com/kotlin/firs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functions.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basic-syntax.html" TargetMode="External"/><Relationship Id="rId3" Type="http://schemas.openxmlformats.org/officeDocument/2006/relationships/hyperlink" Target="https://play.kotlinlang.org/byExample/01_introduction/03_Variabl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ntrol-flow.html" TargetMode="External"/><Relationship Id="rId3" Type="http://schemas.openxmlformats.org/officeDocument/2006/relationships/hyperlink" Target="https://kotlinlang.org/docs/reference/basic-syntax.html#using-conditional-expressions" TargetMode="External"/><Relationship Id="rId4" Type="http://schemas.openxmlformats.org/officeDocument/2006/relationships/hyperlink" Target="https://play.kotlinlang.org/byExample/02_control_flow/01_Whe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lasses.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llections-overview.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kotlinlang.or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components/activities/intro-activities" TargetMode="External"/><Relationship Id="rId3" Type="http://schemas.openxmlformats.org/officeDocument/2006/relationships/hyperlink" Target="https://developer.android.com/guide/topics/resources/providing-resources" TargetMode="External"/><Relationship Id="rId4" Type="http://schemas.openxmlformats.org/officeDocument/2006/relationships/hyperlink" Target="https://developer.android.com/guide/topics/manifest/manifest-intro" TargetMode="External"/><Relationship Id="rId5" Type="http://schemas.openxmlformats.org/officeDocument/2006/relationships/hyperlink" Target="https://developer.android.com/studio/buil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toverse.github.com/" TargetMode="External"/><Relationship Id="rId3" Type="http://schemas.openxmlformats.org/officeDocument/2006/relationships/hyperlink" Target="https://kotlinlang.org/" TargetMode="External"/><Relationship Id="rId4" Type="http://schemas.openxmlformats.org/officeDocument/2006/relationships/hyperlink" Target="https://octoverse.github.co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sights.stackoverflow.com/survey/2020#technology-most-loved-dreaded-and-wanted-languages" TargetMode="External"/><Relationship Id="rId3" Type="http://schemas.openxmlformats.org/officeDocument/2006/relationships/hyperlink" Target="https://kotlinlang.org/" TargetMode="External"/><Relationship Id="rId4" Type="http://schemas.openxmlformats.org/officeDocument/2006/relationships/hyperlink" Target="https://insights.stackoverflow.com/survey/2020#technology-most-loved-dreaded-and-wanted-languag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a47f47d92_2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a47f47d92_2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a47f47d92_2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a47f47d92_2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 does this relate to Android development? In 2017, Google </a:t>
            </a:r>
            <a:r>
              <a:rPr lang="en" u="sng">
                <a:solidFill>
                  <a:srgbClr val="0097A7"/>
                </a:solidFill>
                <a:hlinkClick r:id="rId2">
                  <a:extLst>
                    <a:ext uri="{A12FA001-AC4F-418D-AE19-62706E023703}">
                      <ahyp:hlinkClr val="tx"/>
                    </a:ext>
                  </a:extLst>
                </a:hlinkClick>
              </a:rPr>
              <a:t>announced</a:t>
            </a:r>
            <a:r>
              <a:rPr lang="en">
                <a:solidFill>
                  <a:schemeClr val="dk1"/>
                </a:solidFill>
              </a:rPr>
              <a:t> that Kotlin would be another officially supported language on Android. Then in 2019, Google announced that Android development would become increasingly </a:t>
            </a:r>
            <a:r>
              <a:rPr lang="en" u="sng">
                <a:solidFill>
                  <a:schemeClr val="hlink"/>
                </a:solidFill>
                <a:hlinkClick r:id="rId3"/>
              </a:rPr>
              <a:t>Kotlin-first</a:t>
            </a:r>
            <a:r>
              <a:rPr lang="en">
                <a:solidFill>
                  <a:schemeClr val="dk1"/>
                </a:solidFill>
              </a:rPr>
              <a:t>, so that new tools and libraries will first be made available in Kotlin. To further their commitment, Google and JetBrains formed the Kotlin Foundation to protect, promote, and advance the Kotlin language.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Within the span of several years, Kotlin has seen rapid adoption in the Android developer ecosystem. Over 70% of the top 1000 Android apps use Kotlin and 60% of professional Android developers use Kotlin. There has never been a better time to start learning Kotlin to take advantage of the latest features on Android.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On that note, let’s dive in and look at the basics of what Kotlin code looks like.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Resources:</a:t>
            </a:r>
            <a:endParaRPr b="1">
              <a:solidFill>
                <a:schemeClr val="dk1"/>
              </a:solidFill>
            </a:endParaRPr>
          </a:p>
          <a:p>
            <a:pPr indent="-298450" lvl="0" marL="457200" rtl="0" algn="l">
              <a:spcBef>
                <a:spcPts val="0"/>
              </a:spcBef>
              <a:spcAft>
                <a:spcPts val="0"/>
              </a:spcAft>
              <a:buSzPts val="1100"/>
              <a:buChar char="●"/>
            </a:pPr>
            <a:r>
              <a:rPr lang="en" u="sng">
                <a:solidFill>
                  <a:schemeClr val="hlink"/>
                </a:solidFill>
                <a:hlinkClick r:id="rId4"/>
              </a:rPr>
              <a:t>Android's Kotlin-first approach</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a47f47d92_2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a47f47d92_2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everyone think this code does?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i="1" lang="en">
                <a:solidFill>
                  <a:schemeClr val="dk1"/>
                </a:solidFill>
              </a:rPr>
              <a:t>[Continue to get audience participation until someone says “It prints Hello World!”.]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a47f47d92_2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a47f47d92_2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It prints </a:t>
            </a:r>
            <a:r>
              <a:rPr lang="en">
                <a:latin typeface="Courier New"/>
                <a:ea typeface="Courier New"/>
                <a:cs typeface="Courier New"/>
                <a:sym typeface="Courier New"/>
              </a:rPr>
              <a:t>Hello world! </a:t>
            </a:r>
            <a:endParaRPr>
              <a:latin typeface="Courier New"/>
              <a:ea typeface="Courier New"/>
              <a:cs typeface="Courier New"/>
              <a:sym typeface="Courier New"/>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a47f47d92_2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a47f47d92_2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But what are some things you notice about Kotlin?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[Continue to get audience participation until they mention these things.]</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Functions are declared with the ‘fun’ keyword</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Kotlin programs need a main() function</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Kotlin uses curly braces to enclose a function body</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Semicolons are not needed in Kotlin</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println function is used to print a line of output to console</a:t>
            </a:r>
            <a:endParaRPr i="1">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If after a few people speaking they’re not mentioning all of those listed above, you should jump in and say:]</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Specifically, every Kotlin program requires a </a:t>
            </a:r>
            <a:r>
              <a:rPr lang="en">
                <a:solidFill>
                  <a:schemeClr val="dk1"/>
                </a:solidFill>
                <a:latin typeface="Courier New"/>
                <a:ea typeface="Courier New"/>
                <a:cs typeface="Courier New"/>
                <a:sym typeface="Courier New"/>
              </a:rPr>
              <a:t>main()</a:t>
            </a:r>
            <a:r>
              <a:rPr lang="en">
                <a:solidFill>
                  <a:schemeClr val="dk1"/>
                </a:solidFill>
              </a:rPr>
              <a:t> function. A function is declared by using the </a:t>
            </a:r>
            <a:r>
              <a:rPr lang="en">
                <a:solidFill>
                  <a:schemeClr val="dk1"/>
                </a:solidFill>
                <a:latin typeface="Courier New"/>
                <a:ea typeface="Courier New"/>
                <a:cs typeface="Courier New"/>
                <a:sym typeface="Courier New"/>
              </a:rPr>
              <a:t>fun</a:t>
            </a:r>
            <a:r>
              <a:rPr lang="en">
                <a:solidFill>
                  <a:schemeClr val="dk1"/>
                </a:solidFill>
              </a:rPr>
              <a:t> keyword in Kotlin, followed by the name of the method, input parameters in parentheses, and then the function body in curly braces. This function prints “Hello world!” to the console. Notice that there’s no semicolons needed.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t>
            </a:r>
            <a:r>
              <a:rPr lang="en">
                <a:solidFill>
                  <a:schemeClr val="dk1"/>
                </a:solidFill>
                <a:latin typeface="Courier New"/>
                <a:ea typeface="Courier New"/>
                <a:cs typeface="Courier New"/>
                <a:sym typeface="Courier New"/>
              </a:rPr>
              <a:t>main()</a:t>
            </a:r>
            <a:r>
              <a:rPr lang="en">
                <a:solidFill>
                  <a:schemeClr val="dk1"/>
                </a:solidFill>
              </a:rPr>
              <a:t> function in Kotlin can take in </a:t>
            </a:r>
            <a:r>
              <a:rPr lang="en">
                <a:solidFill>
                  <a:schemeClr val="dk1"/>
                </a:solidFill>
                <a:latin typeface="Courier New"/>
                <a:ea typeface="Courier New"/>
                <a:cs typeface="Courier New"/>
                <a:sym typeface="Courier New"/>
              </a:rPr>
              <a:t>args</a:t>
            </a:r>
            <a:r>
              <a:rPr lang="en">
                <a:solidFill>
                  <a:schemeClr val="dk1"/>
                </a:solidFill>
              </a:rPr>
              <a:t> as input, which is an array of strings. But the input </a:t>
            </a:r>
            <a:r>
              <a:rPr lang="en">
                <a:solidFill>
                  <a:schemeClr val="dk1"/>
                </a:solidFill>
                <a:latin typeface="Courier New"/>
                <a:ea typeface="Courier New"/>
                <a:cs typeface="Courier New"/>
                <a:sym typeface="Courier New"/>
              </a:rPr>
              <a:t>args</a:t>
            </a:r>
            <a:r>
              <a:rPr lang="en">
                <a:solidFill>
                  <a:schemeClr val="dk1"/>
                </a:solidFill>
              </a:rPr>
              <a:t> are optional and can be omitted as shown above, further simplifying this short program!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a47f47d92_2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a47f47d92_2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other examples of functions in Kotlin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Declare them with the </a:t>
            </a:r>
            <a:r>
              <a:rPr lang="en">
                <a:latin typeface="Courier New"/>
                <a:ea typeface="Courier New"/>
                <a:cs typeface="Courier New"/>
                <a:sym typeface="Courier New"/>
              </a:rPr>
              <a:t>fun</a:t>
            </a:r>
            <a:r>
              <a:rPr lang="en"/>
              <a:t> keyword as you saw before. What’s new here is seeing how function parameters are defined. Following each parameter name, insert a colon followed by a space and then the data type of the parameter. After the parameters, insert a colon followed by a space and then the return type of the function (which is </a:t>
            </a:r>
            <a:r>
              <a:rPr lang="en">
                <a:latin typeface="Courier New"/>
                <a:ea typeface="Courier New"/>
                <a:cs typeface="Courier New"/>
                <a:sym typeface="Courier New"/>
              </a:rPr>
              <a:t>Int</a:t>
            </a:r>
            <a:r>
              <a:rPr lang="en"/>
              <a:t> in this case). Within the function body, specify the return value of a function with the </a:t>
            </a:r>
            <a:r>
              <a:rPr lang="en">
                <a:latin typeface="Courier New"/>
                <a:ea typeface="Courier New"/>
                <a:cs typeface="Courier New"/>
                <a:sym typeface="Courier New"/>
              </a:rPr>
              <a:t>return</a:t>
            </a:r>
            <a:r>
              <a:rPr lang="en"/>
              <a:t> keyword in Kotlin.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there is no return value, you can specify </a:t>
            </a:r>
            <a:r>
              <a:rPr lang="en">
                <a:latin typeface="Courier New"/>
                <a:ea typeface="Courier New"/>
                <a:cs typeface="Courier New"/>
                <a:sym typeface="Courier New"/>
              </a:rPr>
              <a:t>Unit</a:t>
            </a:r>
            <a:r>
              <a:rPr lang="en"/>
              <a:t> as the return type. Or for more concise code, you can just omit the return type from the function declaration, as you saw with the </a:t>
            </a:r>
            <a:r>
              <a:rPr lang="en">
                <a:latin typeface="Courier New"/>
                <a:ea typeface="Courier New"/>
                <a:cs typeface="Courier New"/>
                <a:sym typeface="Courier New"/>
              </a:rPr>
              <a:t>main()</a:t>
            </a:r>
            <a:r>
              <a:rPr lang="en"/>
              <a:t> function earlier.</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For more info</a:t>
            </a:r>
            <a:endParaRPr i="1"/>
          </a:p>
          <a:p>
            <a:pPr indent="0" lvl="0" marL="0" rtl="0" algn="l">
              <a:spcBef>
                <a:spcPts val="0"/>
              </a:spcBef>
              <a:spcAft>
                <a:spcPts val="0"/>
              </a:spcAft>
              <a:buNone/>
            </a:pPr>
            <a:r>
              <a:rPr i="1" lang="en" u="sng">
                <a:solidFill>
                  <a:schemeClr val="hlink"/>
                </a:solidFill>
                <a:hlinkClick r:id="rId2"/>
              </a:rPr>
              <a:t>https://kotlinlang.org/docs/reference/functions.html</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a47f47d92_2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a47f47d92_2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let’s discuss variables. You can declare variables with the </a:t>
            </a:r>
            <a:r>
              <a:rPr lang="en">
                <a:latin typeface="Courier New"/>
                <a:ea typeface="Courier New"/>
                <a:cs typeface="Courier New"/>
                <a:sym typeface="Courier New"/>
              </a:rPr>
              <a:t>var</a:t>
            </a:r>
            <a:r>
              <a:rPr lang="en"/>
              <a:t> keyword (for mutable variables) or with the </a:t>
            </a:r>
            <a:r>
              <a:rPr lang="en">
                <a:latin typeface="Courier New"/>
                <a:ea typeface="Courier New"/>
                <a:cs typeface="Courier New"/>
                <a:sym typeface="Courier New"/>
              </a:rPr>
              <a:t>val</a:t>
            </a:r>
            <a:r>
              <a:rPr lang="en"/>
              <a:t> keyword (for immutable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Use </a:t>
            </a:r>
            <a:r>
              <a:rPr lang="en">
                <a:solidFill>
                  <a:schemeClr val="dk1"/>
                </a:solidFill>
                <a:latin typeface="Courier New"/>
                <a:ea typeface="Courier New"/>
                <a:cs typeface="Courier New"/>
                <a:sym typeface="Courier New"/>
              </a:rPr>
              <a:t>var</a:t>
            </a:r>
            <a:r>
              <a:rPr lang="en">
                <a:solidFill>
                  <a:schemeClr val="dk1"/>
                </a:solidFill>
              </a:rPr>
              <a:t> if you want change the value it’s assigned to, like a </a:t>
            </a:r>
            <a:r>
              <a:rPr lang="en">
                <a:solidFill>
                  <a:schemeClr val="dk1"/>
                </a:solidFill>
                <a:latin typeface="Courier New"/>
                <a:ea typeface="Courier New"/>
                <a:cs typeface="Courier New"/>
                <a:sym typeface="Courier New"/>
              </a:rPr>
              <a:t>counter</a:t>
            </a:r>
            <a:r>
              <a:rPr lang="en">
                <a:solidFill>
                  <a:schemeClr val="dk1"/>
                </a:solidFill>
              </a:rPr>
              <a:t> variable that would be updated.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Use </a:t>
            </a:r>
            <a:r>
              <a:rPr lang="en">
                <a:solidFill>
                  <a:schemeClr val="dk1"/>
                </a:solidFill>
                <a:latin typeface="Courier New"/>
                <a:ea typeface="Courier New"/>
                <a:cs typeface="Courier New"/>
                <a:sym typeface="Courier New"/>
              </a:rPr>
              <a:t>val</a:t>
            </a:r>
            <a:r>
              <a:rPr lang="en">
                <a:solidFill>
                  <a:schemeClr val="dk1"/>
                </a:solidFill>
                <a:latin typeface="Proxima Nova"/>
                <a:ea typeface="Proxima Nova"/>
                <a:cs typeface="Proxima Nova"/>
                <a:sym typeface="Proxima Nova"/>
              </a:rPr>
              <a:t> </a:t>
            </a:r>
            <a:r>
              <a:rPr lang="en">
                <a:solidFill>
                  <a:schemeClr val="dk1"/>
                </a:solidFill>
              </a:rPr>
              <a:t>if you only need to assign the variable once. In this case, we don’t expect the </a:t>
            </a:r>
            <a:r>
              <a:rPr lang="en">
                <a:solidFill>
                  <a:schemeClr val="dk1"/>
                </a:solidFill>
                <a:latin typeface="Courier New"/>
                <a:ea typeface="Courier New"/>
                <a:cs typeface="Courier New"/>
                <a:sym typeface="Courier New"/>
              </a:rPr>
              <a:t>name</a:t>
            </a:r>
            <a:r>
              <a:rPr lang="en">
                <a:solidFill>
                  <a:schemeClr val="dk1"/>
                </a:solidFill>
              </a:rPr>
              <a:t> to change.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recommended to use </a:t>
            </a:r>
            <a:r>
              <a:rPr lang="en">
                <a:solidFill>
                  <a:schemeClr val="dk1"/>
                </a:solidFill>
                <a:latin typeface="Courier New"/>
                <a:ea typeface="Courier New"/>
                <a:cs typeface="Courier New"/>
                <a:sym typeface="Courier New"/>
              </a:rPr>
              <a:t>val</a:t>
            </a:r>
            <a:r>
              <a:rPr lang="en">
                <a:solidFill>
                  <a:schemeClr val="dk1"/>
                </a:solidFill>
              </a:rPr>
              <a:t> over </a:t>
            </a:r>
            <a:r>
              <a:rPr lang="en">
                <a:solidFill>
                  <a:schemeClr val="dk1"/>
                </a:solidFill>
                <a:latin typeface="Courier New"/>
                <a:ea typeface="Courier New"/>
                <a:cs typeface="Courier New"/>
                <a:sym typeface="Courier New"/>
              </a:rPr>
              <a:t>var</a:t>
            </a:r>
            <a:r>
              <a:rPr lang="en">
                <a:solidFill>
                  <a:schemeClr val="dk1"/>
                </a:solidFill>
              </a:rPr>
              <a:t> when possible.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that regardless of whether the keyword </a:t>
            </a:r>
            <a:r>
              <a:rPr lang="en">
                <a:solidFill>
                  <a:schemeClr val="dk1"/>
                </a:solidFill>
                <a:latin typeface="Courier New"/>
                <a:ea typeface="Courier New"/>
                <a:cs typeface="Courier New"/>
                <a:sym typeface="Courier New"/>
              </a:rPr>
              <a:t>var</a:t>
            </a:r>
            <a:r>
              <a:rPr lang="en">
                <a:solidFill>
                  <a:schemeClr val="dk1"/>
                </a:solidFill>
              </a:rPr>
              <a:t> or </a:t>
            </a:r>
            <a:r>
              <a:rPr lang="en">
                <a:solidFill>
                  <a:schemeClr val="dk1"/>
                </a:solidFill>
                <a:latin typeface="Courier New"/>
                <a:ea typeface="Courier New"/>
                <a:cs typeface="Courier New"/>
                <a:sym typeface="Courier New"/>
              </a:rPr>
              <a:t>val</a:t>
            </a:r>
            <a:r>
              <a:rPr lang="en">
                <a:solidFill>
                  <a:schemeClr val="dk1"/>
                </a:solidFill>
              </a:rPr>
              <a:t> was used, the objects themselves may still be mutable or not. For example, you can declare a mutable list with </a:t>
            </a:r>
            <a:r>
              <a:rPr lang="en">
                <a:solidFill>
                  <a:schemeClr val="dk1"/>
                </a:solidFill>
                <a:latin typeface="Courier New"/>
                <a:ea typeface="Courier New"/>
                <a:cs typeface="Courier New"/>
                <a:sym typeface="Courier New"/>
              </a:rPr>
              <a:t>val myList</a:t>
            </a:r>
            <a:r>
              <a:rPr lang="en">
                <a:solidFill>
                  <a:schemeClr val="dk1"/>
                </a:solidFill>
              </a:rPr>
              <a:t> = </a:t>
            </a:r>
            <a:r>
              <a:rPr lang="en">
                <a:solidFill>
                  <a:schemeClr val="dk1"/>
                </a:solidFill>
                <a:latin typeface="Courier New"/>
                <a:ea typeface="Courier New"/>
                <a:cs typeface="Courier New"/>
                <a:sym typeface="Courier New"/>
              </a:rPr>
              <a:t>mutableListOf().</a:t>
            </a:r>
            <a:r>
              <a:rPr lang="en">
                <a:solidFill>
                  <a:schemeClr val="dk1"/>
                </a:solidFill>
              </a:rPr>
              <a:t> While the reference to the list doesn’t change, you can still add or remove items from </a:t>
            </a:r>
            <a:r>
              <a:rPr lang="en">
                <a:solidFill>
                  <a:schemeClr val="dk1"/>
                </a:solidFill>
                <a:latin typeface="Courier New"/>
                <a:ea typeface="Courier New"/>
                <a:cs typeface="Courier New"/>
                <a:sym typeface="Courier New"/>
              </a:rPr>
              <a:t>myList</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i="1" lang="en"/>
              <a:t>For more info</a:t>
            </a:r>
            <a:endParaRPr i="1"/>
          </a:p>
          <a:p>
            <a:pPr indent="0" lvl="0" marL="0" rtl="0" algn="l">
              <a:spcBef>
                <a:spcPts val="0"/>
              </a:spcBef>
              <a:spcAft>
                <a:spcPts val="0"/>
              </a:spcAft>
              <a:buNone/>
            </a:pPr>
            <a:r>
              <a:rPr i="1" lang="en" u="sng">
                <a:solidFill>
                  <a:schemeClr val="hlink"/>
                </a:solidFill>
                <a:hlinkClick r:id="rId2"/>
              </a:rPr>
              <a:t>https://kotlinlang.org/docs/reference/basic-syntax.html</a:t>
            </a:r>
            <a:endParaRPr i="1"/>
          </a:p>
          <a:p>
            <a:pPr indent="0" lvl="0" marL="0" rtl="0" algn="l">
              <a:spcBef>
                <a:spcPts val="0"/>
              </a:spcBef>
              <a:spcAft>
                <a:spcPts val="0"/>
              </a:spcAft>
              <a:buNone/>
            </a:pPr>
            <a:r>
              <a:rPr i="1" lang="en" u="sng">
                <a:solidFill>
                  <a:schemeClr val="hlink"/>
                </a:solidFill>
                <a:hlinkClick r:id="rId3"/>
              </a:rPr>
              <a:t>https://play.kotlinlang.org/byExample/01_introduction/03_Variables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a47f47d92_2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a47f47d92_2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are also valid ways to declare variables in Kotlin. What do you notice about this code?</a:t>
            </a:r>
            <a:endParaRPr>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[Get some audience participation]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 data type is specified. We didn’t need to specify that </a:t>
            </a:r>
            <a:r>
              <a:rPr lang="en">
                <a:solidFill>
                  <a:schemeClr val="dk1"/>
                </a:solidFill>
                <a:latin typeface="Courier New"/>
                <a:ea typeface="Courier New"/>
                <a:cs typeface="Courier New"/>
                <a:sym typeface="Courier New"/>
              </a:rPr>
              <a:t>length</a:t>
            </a:r>
            <a:r>
              <a:rPr lang="en">
                <a:solidFill>
                  <a:schemeClr val="dk1"/>
                </a:solidFill>
              </a:rPr>
              <a:t> is an integer or that </a:t>
            </a:r>
            <a:r>
              <a:rPr lang="en">
                <a:solidFill>
                  <a:schemeClr val="dk1"/>
                </a:solidFill>
                <a:latin typeface="Courier New"/>
                <a:ea typeface="Courier New"/>
                <a:cs typeface="Courier New"/>
                <a:sym typeface="Courier New"/>
              </a:rPr>
              <a:t>message</a:t>
            </a:r>
            <a:r>
              <a:rPr lang="en">
                <a:solidFill>
                  <a:schemeClr val="dk1"/>
                </a:solidFill>
              </a:rPr>
              <a:t> is a String. Kotlin supports type inference, which means you can omit the type in your code when the compiler can infer it. In this case, the Kotlin compiler can infer that </a:t>
            </a:r>
            <a:r>
              <a:rPr lang="en">
                <a:solidFill>
                  <a:schemeClr val="dk1"/>
                </a:solidFill>
                <a:latin typeface="Courier New"/>
                <a:ea typeface="Courier New"/>
                <a:cs typeface="Courier New"/>
                <a:sym typeface="Courier New"/>
              </a:rPr>
              <a:t>length</a:t>
            </a:r>
            <a:r>
              <a:rPr lang="en">
                <a:solidFill>
                  <a:schemeClr val="dk1"/>
                </a:solidFill>
              </a:rPr>
              <a:t> is an integer and </a:t>
            </a:r>
            <a:r>
              <a:rPr lang="en">
                <a:solidFill>
                  <a:schemeClr val="dk1"/>
                </a:solidFill>
                <a:latin typeface="Courier New"/>
                <a:ea typeface="Courier New"/>
                <a:cs typeface="Courier New"/>
                <a:sym typeface="Courier New"/>
              </a:rPr>
              <a:t>message</a:t>
            </a:r>
            <a:r>
              <a:rPr lang="en">
                <a:solidFill>
                  <a:schemeClr val="dk1"/>
                </a:solidFill>
              </a:rPr>
              <a:t> is a String. Type inference is a powerful feature in Kotlin and allows your code to be more concise!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a47f47d92_2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a47f47d92_2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flow statements in Kotlin may look similar to what you’ve seen in other languages, with some differences.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write </a:t>
            </a:r>
            <a:r>
              <a:rPr lang="en">
                <a:latin typeface="Courier New"/>
                <a:ea typeface="Courier New"/>
                <a:cs typeface="Courier New"/>
                <a:sym typeface="Courier New"/>
              </a:rPr>
              <a:t>if-else</a:t>
            </a:r>
            <a:r>
              <a:rPr lang="en"/>
              <a:t> statements as shown here. If the condition within the parentheses is true, then that branch will be executed. If none of the conditions are met, then we fall into the </a:t>
            </a:r>
            <a:r>
              <a:rPr lang="en">
                <a:latin typeface="Courier New"/>
                <a:ea typeface="Courier New"/>
                <a:cs typeface="Courier New"/>
                <a:sym typeface="Courier New"/>
              </a:rPr>
              <a:t>else</a:t>
            </a:r>
            <a:r>
              <a:rPr lang="en"/>
              <a:t> block.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also use the </a:t>
            </a:r>
            <a:r>
              <a:rPr lang="en">
                <a:latin typeface="Courier New"/>
                <a:ea typeface="Courier New"/>
                <a:cs typeface="Courier New"/>
                <a:sym typeface="Courier New"/>
              </a:rPr>
              <a:t>when</a:t>
            </a:r>
            <a:r>
              <a:rPr lang="en"/>
              <a:t> keyword for conditionals, similar to a switch statement in Java. In this example, when </a:t>
            </a:r>
            <a:r>
              <a:rPr lang="en">
                <a:latin typeface="Courier New"/>
                <a:ea typeface="Courier New"/>
                <a:cs typeface="Courier New"/>
                <a:sym typeface="Courier New"/>
              </a:rPr>
              <a:t>x</a:t>
            </a:r>
            <a:r>
              <a:rPr lang="en"/>
              <a:t> is equal to 0, call the </a:t>
            </a:r>
            <a:r>
              <a:rPr lang="en">
                <a:latin typeface="Courier New"/>
                <a:ea typeface="Courier New"/>
                <a:cs typeface="Courier New"/>
                <a:sym typeface="Courier New"/>
              </a:rPr>
              <a:t>endGame()</a:t>
            </a:r>
            <a:r>
              <a:rPr lang="en"/>
              <a:t> function. When it’s equal to 1, call </a:t>
            </a:r>
            <a:r>
              <a:rPr lang="en">
                <a:latin typeface="Courier New"/>
                <a:ea typeface="Courier New"/>
                <a:cs typeface="Courier New"/>
                <a:sym typeface="Courier New"/>
              </a:rPr>
              <a:t>moveNext()</a:t>
            </a:r>
            <a:r>
              <a:rPr lang="en"/>
              <a:t>. And so on.  </a:t>
            </a:r>
            <a:r>
              <a:rPr lang="en">
                <a:latin typeface="Courier New"/>
                <a:ea typeface="Courier New"/>
                <a:cs typeface="Courier New"/>
                <a:sym typeface="Courier New"/>
              </a:rPr>
              <a:t>When</a:t>
            </a:r>
            <a:r>
              <a:rPr lang="en"/>
              <a:t> statements can make your code more compact, instead of creating multiple </a:t>
            </a:r>
            <a:r>
              <a:rPr lang="en">
                <a:latin typeface="Courier New"/>
                <a:ea typeface="Courier New"/>
                <a:cs typeface="Courier New"/>
                <a:sym typeface="Courier New"/>
              </a:rPr>
              <a:t>if/else</a:t>
            </a:r>
            <a:r>
              <a:rPr lang="en"/>
              <a:t> branches checking the value of a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Kotlin, you can also write </a:t>
            </a:r>
            <a:r>
              <a:rPr lang="en">
                <a:latin typeface="Courier New"/>
                <a:ea typeface="Courier New"/>
                <a:cs typeface="Courier New"/>
                <a:sym typeface="Courier New"/>
              </a:rPr>
              <a:t>for</a:t>
            </a:r>
            <a:r>
              <a:rPr lang="en"/>
              <a:t> loops and </a:t>
            </a:r>
            <a:r>
              <a:rPr lang="en">
                <a:latin typeface="Courier New"/>
                <a:ea typeface="Courier New"/>
                <a:cs typeface="Courier New"/>
                <a:sym typeface="Courier New"/>
              </a:rPr>
              <a:t>while</a:t>
            </a:r>
            <a:r>
              <a:rPr lang="en"/>
              <a:t> loops, which aren’t shown here but you can check the documentation for examples.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For more info</a:t>
            </a:r>
            <a:endParaRPr i="1"/>
          </a:p>
          <a:p>
            <a:pPr indent="0" lvl="0" marL="0" rtl="0" algn="l">
              <a:spcBef>
                <a:spcPts val="0"/>
              </a:spcBef>
              <a:spcAft>
                <a:spcPts val="0"/>
              </a:spcAft>
              <a:buNone/>
            </a:pPr>
            <a:r>
              <a:rPr i="1" lang="en" u="sng">
                <a:solidFill>
                  <a:schemeClr val="hlink"/>
                </a:solidFill>
                <a:hlinkClick r:id="rId2"/>
              </a:rPr>
              <a:t>https://kotlinlang.org/docs/reference/control-flow.html</a:t>
            </a:r>
            <a:endParaRPr i="1"/>
          </a:p>
          <a:p>
            <a:pPr indent="0" lvl="0" marL="0" rtl="0" algn="l">
              <a:spcBef>
                <a:spcPts val="0"/>
              </a:spcBef>
              <a:spcAft>
                <a:spcPts val="0"/>
              </a:spcAft>
              <a:buNone/>
            </a:pPr>
            <a:r>
              <a:rPr i="1" lang="en" u="sng">
                <a:solidFill>
                  <a:schemeClr val="hlink"/>
                </a:solidFill>
                <a:hlinkClick r:id="rId3"/>
              </a:rPr>
              <a:t>https://kotlinlang.org/docs/reference/basic-syntax.html#using-conditional-expressions</a:t>
            </a:r>
            <a:endParaRPr i="1"/>
          </a:p>
          <a:p>
            <a:pPr indent="0" lvl="0" marL="0" rtl="0" algn="l">
              <a:spcBef>
                <a:spcPts val="0"/>
              </a:spcBef>
              <a:spcAft>
                <a:spcPts val="0"/>
              </a:spcAft>
              <a:buNone/>
            </a:pPr>
            <a:r>
              <a:rPr i="1" lang="en" u="sng">
                <a:solidFill>
                  <a:schemeClr val="hlink"/>
                </a:solidFill>
                <a:hlinkClick r:id="rId4"/>
              </a:rPr>
              <a:t>https://play.kotlinlang.org/byExample/02_control_flow/01_When</a:t>
            </a:r>
            <a:endParaRPr i="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a47f47d92_2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a47f47d92_2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Kotlin supports both functional and object-oriented programming styles. For OOP, you can create classes and object instances as shown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Within a single line of code, we can define a class called </a:t>
            </a:r>
            <a:r>
              <a:rPr lang="en">
                <a:latin typeface="Courier New"/>
                <a:ea typeface="Courier New"/>
                <a:cs typeface="Courier New"/>
                <a:sym typeface="Courier New"/>
              </a:rPr>
              <a:t>Square</a:t>
            </a:r>
            <a:r>
              <a:rPr lang="en"/>
              <a:t>, and it has one property: the length of its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instantiate a </a:t>
            </a:r>
            <a:r>
              <a:rPr lang="en">
                <a:solidFill>
                  <a:schemeClr val="dk1"/>
                </a:solidFill>
                <a:latin typeface="Courier New"/>
                <a:ea typeface="Courier New"/>
                <a:cs typeface="Courier New"/>
                <a:sym typeface="Courier New"/>
              </a:rPr>
              <a:t>Square </a:t>
            </a:r>
            <a:r>
              <a:rPr lang="en"/>
              <a:t>object instance with a length of 10 and store it in a variable called s. Looking at this code, what does this line </a:t>
            </a:r>
            <a:r>
              <a:rPr lang="en">
                <a:latin typeface="Courier New"/>
                <a:ea typeface="Courier New"/>
                <a:cs typeface="Courier New"/>
                <a:sym typeface="Courier New"/>
              </a:rPr>
              <a:t>s.side</a:t>
            </a:r>
            <a:r>
              <a:rPr lang="en"/>
              <a:t> print?</a:t>
            </a:r>
            <a:endParaRPr/>
          </a:p>
          <a:p>
            <a:pPr indent="0" lvl="0" marL="0" rtl="0" algn="l">
              <a:spcBef>
                <a:spcPts val="0"/>
              </a:spcBef>
              <a:spcAft>
                <a:spcPts val="0"/>
              </a:spcAft>
              <a:buNone/>
            </a:pPr>
            <a:r>
              <a:rPr i="1" lang="en"/>
              <a:t>[Answer should be 10]</a:t>
            </a:r>
            <a:endParaRPr i="1"/>
          </a:p>
          <a:p>
            <a:pPr indent="0" lvl="0" marL="0" rtl="0" algn="l">
              <a:spcBef>
                <a:spcPts val="0"/>
              </a:spcBef>
              <a:spcAft>
                <a:spcPts val="0"/>
              </a:spcAft>
              <a:buNone/>
            </a:pPr>
            <a:r>
              <a:t/>
            </a:r>
            <a:endParaRPr/>
          </a:p>
          <a:p>
            <a:pPr indent="0" lvl="0" marL="0" rtl="0" algn="l">
              <a:spcBef>
                <a:spcPts val="0"/>
              </a:spcBef>
              <a:spcAft>
                <a:spcPts val="0"/>
              </a:spcAft>
              <a:buNone/>
            </a:pPr>
            <a:r>
              <a:rPr i="1" lang="en"/>
              <a:t>For more info:</a:t>
            </a:r>
            <a:endParaRPr i="1"/>
          </a:p>
          <a:p>
            <a:pPr indent="0" lvl="0" marL="0" rtl="0" algn="l">
              <a:spcBef>
                <a:spcPts val="0"/>
              </a:spcBef>
              <a:spcAft>
                <a:spcPts val="0"/>
              </a:spcAft>
              <a:buNone/>
            </a:pPr>
            <a:r>
              <a:rPr i="1" lang="en" u="sng">
                <a:solidFill>
                  <a:schemeClr val="hlink"/>
                </a:solidFill>
                <a:hlinkClick r:id="rId2"/>
              </a:rPr>
              <a:t>https://kotlinlang.org/docs/reference/classes.html</a:t>
            </a:r>
            <a:endParaRPr i="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a47f47d92_2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a47f47d92_2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Kotlin Standard Library also offers a lot of functionality to help you manage and manipulate collections of items easily. You can create lists, sets, and maps for example.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just a brief overview of some of the basics of Kotlin and you’ll dive into more details in the hands-on part of this session.</a:t>
            </a:r>
            <a:endParaRPr/>
          </a:p>
          <a:p>
            <a:pPr indent="0" lvl="0" marL="0" rtl="0" algn="l">
              <a:spcBef>
                <a:spcPts val="0"/>
              </a:spcBef>
              <a:spcAft>
                <a:spcPts val="0"/>
              </a:spcAft>
              <a:buNone/>
            </a:pPr>
            <a:r>
              <a:t/>
            </a:r>
            <a:endParaRPr i="1"/>
          </a:p>
          <a:p>
            <a:pPr indent="0" lvl="0" marL="0" rtl="0" algn="l">
              <a:spcBef>
                <a:spcPts val="0"/>
              </a:spcBef>
              <a:spcAft>
                <a:spcPts val="0"/>
              </a:spcAft>
              <a:buClr>
                <a:schemeClr val="dk1"/>
              </a:buClr>
              <a:buSzPts val="1100"/>
              <a:buFont typeface="Arial"/>
              <a:buNone/>
            </a:pPr>
            <a:r>
              <a:rPr i="1" lang="en">
                <a:solidFill>
                  <a:schemeClr val="dk1"/>
                </a:solidFill>
              </a:rPr>
              <a:t>For more info:</a:t>
            </a:r>
            <a:endParaRPr i="1">
              <a:solidFill>
                <a:schemeClr val="dk1"/>
              </a:solidFill>
            </a:endParaRPr>
          </a:p>
          <a:p>
            <a:pPr indent="0" lvl="0" marL="0" rtl="0" algn="l">
              <a:spcBef>
                <a:spcPts val="0"/>
              </a:spcBef>
              <a:spcAft>
                <a:spcPts val="0"/>
              </a:spcAft>
              <a:buClr>
                <a:schemeClr val="dk1"/>
              </a:buClr>
              <a:buSzPts val="1100"/>
              <a:buFont typeface="Arial"/>
              <a:buNone/>
            </a:pPr>
            <a:r>
              <a:rPr i="1" lang="en" u="sng">
                <a:solidFill>
                  <a:schemeClr val="hlink"/>
                </a:solidFill>
                <a:hlinkClick r:id="rId2"/>
              </a:rPr>
              <a:t>https://kotlinlang.org/docs/reference/collections-overview.html</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9a47f47d92_2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9a47f47d92_2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Hi everyone! My name is &lt;Insert Name&gt; and welcome to Android Study Jams! This is session 1 of the Prior Programming Experience Track.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track is for people who already have prior programming experience, but who are new to building Android apps.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you are new to programming and Android, consider the New to Programming track. The content will be introduced at a slower pace and programming fundamentals will be explained along the way.</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a47f47d92_2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9a47f47d92_2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how the rest of the session will work.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a47f47d92_2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a47f47d92_2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You’ll be working through Kotlin Koans, a set of interactive exercises on the Kotlin language website. These exercises will help you ramp up quickly on language syntax and important aspects of the Kotlin language.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you’re wondering, what is a Koan? It’s a paradoxical riddle or puzzle. So Kotlin Koans is a fun play on words!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a47f47d92_2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a47f47d92_2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give you a brief tour of the interface, on the left-hand side, you’ll see the categories of exercises that you’ll work through. For this session together, work through the first 3 categories: Introduction, Conventions, Collections. Exercises in the later categories Properties, Builders, and Generics are optional. You can do them on your own time if you’d like.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a47f47d92_2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a47f47d92_2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you click into a category and click into an exercise, the instructions for that exercise will appear on the right hand side. You’ll be typing your code in the middle. Some starter code will already be provided for you and you will type your answer in the places marked TODO().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you think you have your answer, click the blue play button. Some unit tests will be run to verify your code. The output of these tests will show below your code. If you get stuck or want to start over with the original code provided in an exercise, click the Revert button. As you’re working, you can call me over if you have questions. If you truly get stuck, there is an option to Show answer, but use that as a last resort since you’ll remember the concepts much better if you can solve the Koan without looking at the answer.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a47f47d92_2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a47f47d92_2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 click the black “Play” button in the top menu bar, you will open the </a:t>
            </a:r>
            <a:r>
              <a:rPr lang="en" u="sng">
                <a:solidFill>
                  <a:schemeClr val="hlink"/>
                </a:solidFill>
                <a:hlinkClick r:id="rId2"/>
              </a:rPr>
              <a:t>Kotlin Playground</a:t>
            </a:r>
            <a:r>
              <a:rPr lang="en">
                <a:solidFill>
                  <a:schemeClr val="dk1"/>
                </a:solidFill>
              </a:rPr>
              <a:t>, which is another helpful tool. This allows you to practice writing and running Kotlin code, all within a web browser without needing to install an IDE.</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9a47f47d92_2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9a47f47d92_2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That covers the important concepts and logistics for the session, so let’s get started!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a47f47d92_2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a47f47d92_2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Start by opening up the landing page for Android Study Jams. You will automatically be awarded this badge for being a participant Android Study Jams! Save it to your developer profile, and create a profile if you haven’t already.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a47f47d92_2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a47f47d92_2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 the badges that you earn in this track will be saved there.</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9a47f47d92_2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9a47f47d92_2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Then under the Prior Programming Experience track in the right hand box, click the green button to Start Kotlin Koans.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Kotlin Koans is an external kotlinlang.org site that is developed by JetBrains.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a47f47d92_2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a47f47d92_2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 reminder, in this session, you’ll work on the Kotlin Koans only in these first 3 categories, as shown in the slide.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Introduction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Conventions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Collections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 ahead and start by going to this link. We will be taking a break at &lt;Insert Time&gt;.</a:t>
            </a:r>
            <a:endParaRPr>
              <a:solidFill>
                <a:schemeClr val="dk1"/>
              </a:solidFill>
            </a:endParaRPr>
          </a:p>
          <a:p>
            <a:pPr indent="0" lvl="0" marL="0" rtl="0" algn="l">
              <a:spcBef>
                <a:spcPts val="0"/>
              </a:spcBef>
              <a:spcAft>
                <a:spcPts val="0"/>
              </a:spcAft>
              <a:buNone/>
            </a:pPr>
            <a:r>
              <a:rPr lang="en">
                <a:solidFill>
                  <a:schemeClr val="dk1"/>
                </a:solidFill>
              </a:rPr>
              <a:t>I’ll leave these tips up for what to do if you’re stuck. Or as always, I’m available to help if needed. </a:t>
            </a:r>
            <a:r>
              <a:rPr i="1" lang="en">
                <a:solidFill>
                  <a:schemeClr val="dk1"/>
                </a:solidFill>
              </a:rPr>
              <a:t>[Mention other facilitators if those are available.]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i="1" lang="en">
                <a:solidFill>
                  <a:schemeClr val="dk1"/>
                </a:solidFill>
              </a:rPr>
              <a:t>[Leave this up as people work. You can let them work for about 45 minutes and then take a break.]</a:t>
            </a:r>
            <a:endParaRPr i="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a47f47d92_2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a47f47d92_2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talk about what you will learn as part of this track of Android Study Jams. First you will learn the essentials of the Kotlin programming language, the language you’ll use to develop Android apps. Then you will install Android Studio on your computer and build a variety of Android apps in Kotlin by following the codelabs provided in the curriculum. Along the way, you will be learning best practices for Android, including app architecture and UI development. Another goal is to introduce you to the resources for where you can continue to learn Android development on your own.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a47f47d92_2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a47f47d92_2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9a47f47d92_2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9a47f47d92_2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[Leave this up as people work. You can let them work for another 45 minutes until you wrap up.]</a:t>
            </a:r>
            <a:endParaRPr i="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a47f47d92_2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9a47f47d92_2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everyone and congrats on the Kotlin Koans you were able to complete!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a47f47d92_2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a47f47d92_2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reflect on what you’ve just learned, what did you notice about Kotlin? How is it similar or different to existing programming languages you may know?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[Ask for audience participation]</a:t>
            </a:r>
            <a:endParaRPr i="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a47f47d92_2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a47f47d92_2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Thank you so much for participating today, everyone! Hope you learned more about Kotlin and feel free to share what you learned on social media.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You can post photos or highlights from today’s session on social media using #AndroidStudyJams. </a:t>
            </a:r>
            <a:r>
              <a:rPr i="1" lang="en">
                <a:solidFill>
                  <a:schemeClr val="dk1"/>
                </a:solidFill>
              </a:rPr>
              <a:t>[</a:t>
            </a:r>
            <a:r>
              <a:rPr i="1" lang="en">
                <a:solidFill>
                  <a:schemeClr val="dk1"/>
                </a:solidFill>
                <a:latin typeface="Roboto"/>
                <a:ea typeface="Roboto"/>
                <a:cs typeface="Roboto"/>
                <a:sym typeface="Roboto"/>
              </a:rPr>
              <a:t>Include your own developer community and chapter hashtags (i.e. #developerstudentclubs #dsccmu)]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a47f47d92_2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a47f47d92_2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I’m sure you’re eager to use your new skills in Kotlin and apply them to Android development! Stay tuned for our next session where you’ll start to build your first Android apps in Kotlin.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[Insert details about time and location of Session 2 if it’s on a different day than Session 1.]</a:t>
            </a:r>
            <a:endParaRPr i="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a47f47d92_2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a47f47d92_2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Welcome back to Android Study Jams! This is the Prior Programming Experience track. My name is &lt;Insert Name&gt; and today we’ll be completing session 2 of the track. As a reminder, this track is designed for people with prior programming experience to learn how to build basic Android apps in Kotlin.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a47f47d92_2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9a47f47d92_2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are some of the prerequisites that will be helpful for this session. Prior programming experience, as well as experience with an IDE and GitHub, are all recommended.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this short presentation, you’ll all be working independently on the online course, so you’ll need a computer and access to the internet. </a:t>
            </a:r>
            <a:r>
              <a:rPr i="1" lang="en">
                <a:solidFill>
                  <a:schemeClr val="dk1"/>
                </a:solidFill>
              </a:rPr>
              <a:t>[Mention WiFi instructions if necessary.]</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It’s also helpful if you have an Android device so you can test your app. A USB cable will be needed for connecting your phone to the computer. If you don’t have an Android device, don’t worry, you can still use your computer to emulate an Android device.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9a47f47d92_2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9a47f47d92_2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session, you accomplished a lot -- you started to learn about these important topics in Kotlin. Today, you’ll apply that knowledge to building your first Android apps! It’s okay if you feel like you haven’t mastered Kotlin yet. This is just the beginning and you’ll become more comfortable with the Kotlin language with more practice.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a47f47d92_2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a47f47d92_2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that note, let’s talk about why you are here. Why are you interested in building Android apps? Is it because you have an app idea, want to explore a new career path, or just want to try something new? Please turn to the person next to you, introduce yourself, and discuss this for a few minutes. Afterwards, we’ll share. </a:t>
            </a:r>
            <a:r>
              <a:rPr i="1" lang="en">
                <a:solidFill>
                  <a:schemeClr val="dk1"/>
                </a:solidFill>
              </a:rPr>
              <a:t>[If you’re running this virtually, you can skip the pairing up and simply have people ideate on their own and share with the group.]</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[Give 2-3 minutes to discuss, then proceed.]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Does anyone want to share their reasons?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[Take note of everyone’s interests to drive a discussion for a few minutes.]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a47f47d92_2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a47f47d92_2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are some the prerequisites that will be helpful for this first session of the track. As mentioned earlier, we assume that you already have programming experience in an object-oriented programming language. You will also need a computer with internet connection to do the exercises in this session.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[Mention WiFi instructions if necessary. Having access to an Android device is a nice-to-have starting in the next session, but not needed for this first session.]</a:t>
            </a:r>
            <a:endParaRPr i="1">
              <a:solidFill>
                <a:schemeClr val="dk1"/>
              </a:solidFill>
            </a:endParaRPr>
          </a:p>
          <a:p>
            <a:pPr indent="0" lvl="0" marL="0" rtl="0" algn="l">
              <a:spcBef>
                <a:spcPts val="0"/>
              </a:spcBef>
              <a:spcAft>
                <a:spcPts val="0"/>
              </a:spcAft>
              <a:buNone/>
            </a:pPr>
            <a:r>
              <a:t/>
            </a:r>
            <a:endParaRPr i="1">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a47f47d92_2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9a47f47d92_2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you’ll be building three Android apps in Kotlin. Each one will help you learn new concepts that build on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will be a Dice Roller app. It allows you to roll a dice when a button is clicked and get a random value each time.</a:t>
            </a:r>
            <a:endParaRPr/>
          </a:p>
          <a:p>
            <a:pPr indent="0" lvl="0" marL="0" rtl="0" algn="l">
              <a:spcBef>
                <a:spcPts val="0"/>
              </a:spcBef>
              <a:spcAft>
                <a:spcPts val="0"/>
              </a:spcAft>
              <a:buNone/>
            </a:pPr>
            <a:r>
              <a:rPr lang="en"/>
              <a:t>After that, you’ll build an “About Me” app, allowing you to showcase interesting facts about yourself. Or you can customize the app for a friend, family member, or pet.</a:t>
            </a:r>
            <a:endParaRPr/>
          </a:p>
          <a:p>
            <a:pPr indent="0" lvl="0" marL="0" rtl="0" algn="l">
              <a:spcBef>
                <a:spcPts val="0"/>
              </a:spcBef>
              <a:spcAft>
                <a:spcPts val="0"/>
              </a:spcAft>
              <a:buNone/>
            </a:pPr>
            <a:r>
              <a:rPr lang="en"/>
              <a:t>Lastly, you’ll build the ColorMyViews App, an interactive app with a more advanced layout.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apps will introduce to building UI layouts on Android, a key building block of app development.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a47f47d92_2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a47f47d92_2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today’s schedule, we start a brief presentation with some logistics and concepts, which we’re doing right now! The concepts I cover in the presentation is to make the later, hands-on portions easier for everyone.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Then, I’ll let you go off to work on the course independently with a short break in the middle. You’ll be working on Pathways 1 through 3 from Unit 1 of the course in today’s session.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9a47f47d92_2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9a47f47d92_2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by jumping right into concepts.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a47f47d92_2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9a47f47d92_2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Android Studio is the official tool that professional Android developers use to build Android apps. There is a lot of functionality available in Android Studio to help you build your app. For example, there are templates to help you create your app, which can generate something like what you see in this screenshot. You can browse project files on the left. You can use the Layout Editor to drag-and-drop UI components and create a layout for your app. Once you add a UI component, you can modify its attributes in the Attributes window on the right hand side.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9a47f47d92_2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9a47f47d92_2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you install Android Studio on your computer, you’ll create a Hello World app. You will learn to run the app in the emulator, which emulates an Android device on your computer. The emulator allows you to test your app on a variety of devices and versions of the Android platform. If you have a physical device, you’ll get the instructions to run it on your physical device as well.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9a47f47d92_2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9a47f47d92_2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Then you’ll build an interactive Dice Roller app and learn about layouts. A layout defines the structure for the user interface in your app, and layouts in Android are made up of a hierarchy of </a:t>
            </a:r>
            <a:r>
              <a:rPr lang="en">
                <a:solidFill>
                  <a:schemeClr val="dk1"/>
                </a:solidFill>
                <a:latin typeface="Courier New"/>
                <a:ea typeface="Courier New"/>
                <a:cs typeface="Courier New"/>
                <a:sym typeface="Courier New"/>
              </a:rPr>
              <a:t>Views</a:t>
            </a:r>
            <a:r>
              <a:rPr lang="en">
                <a:solidFill>
                  <a:schemeClr val="dk1"/>
                </a:solidFill>
              </a:rPr>
              <a:t> and </a:t>
            </a:r>
            <a:r>
              <a:rPr lang="en">
                <a:solidFill>
                  <a:schemeClr val="dk1"/>
                </a:solidFill>
                <a:latin typeface="Courier New"/>
                <a:ea typeface="Courier New"/>
                <a:cs typeface="Courier New"/>
                <a:sym typeface="Courier New"/>
              </a:rPr>
              <a:t>ViewGroups</a:t>
            </a:r>
            <a:r>
              <a:rPr lang="en">
                <a:solidFill>
                  <a:schemeClr val="dk1"/>
                </a:solidFill>
              </a:rPr>
              <a:t>.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a47f47d92_2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9a47f47d92_2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some types of views that are provided by Android: </a:t>
            </a:r>
            <a:r>
              <a:rPr lang="en">
                <a:solidFill>
                  <a:schemeClr val="dk1"/>
                </a:solidFill>
                <a:latin typeface="Courier New"/>
                <a:ea typeface="Courier New"/>
                <a:cs typeface="Courier New"/>
                <a:sym typeface="Courier New"/>
              </a:rPr>
              <a:t>TextView</a:t>
            </a:r>
            <a:r>
              <a:rPr lang="en">
                <a:solidFill>
                  <a:schemeClr val="dk1"/>
                </a:solidFill>
              </a:rPr>
              <a:t> for displaying text, </a:t>
            </a:r>
            <a:r>
              <a:rPr lang="en">
                <a:solidFill>
                  <a:schemeClr val="dk1"/>
                </a:solidFill>
                <a:latin typeface="Courier New"/>
                <a:ea typeface="Courier New"/>
                <a:cs typeface="Courier New"/>
                <a:sym typeface="Courier New"/>
              </a:rPr>
              <a:t>ImageView</a:t>
            </a:r>
            <a:r>
              <a:rPr lang="en">
                <a:solidFill>
                  <a:schemeClr val="dk1"/>
                </a:solidFill>
              </a:rPr>
              <a:t> for displaying images, and </a:t>
            </a:r>
            <a:r>
              <a:rPr lang="en">
                <a:solidFill>
                  <a:schemeClr val="dk1"/>
                </a:solidFill>
                <a:latin typeface="Courier New"/>
                <a:ea typeface="Courier New"/>
                <a:cs typeface="Courier New"/>
                <a:sym typeface="Courier New"/>
              </a:rPr>
              <a:t>Button</a:t>
            </a:r>
            <a:r>
              <a:rPr lang="en">
                <a:solidFill>
                  <a:schemeClr val="dk1"/>
                </a:solidFill>
              </a:rPr>
              <a:t> to perform some action when tapped.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9a47f47d92_2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9a47f47d92_2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position one or more views on screen, use a </a:t>
            </a:r>
            <a:r>
              <a:rPr lang="en">
                <a:latin typeface="Courier New"/>
                <a:ea typeface="Courier New"/>
                <a:cs typeface="Courier New"/>
                <a:sym typeface="Courier New"/>
              </a:rPr>
              <a:t>ViewGroup</a:t>
            </a:r>
            <a:r>
              <a:rPr lang="en"/>
              <a:t>. Here are some examples of </a:t>
            </a:r>
            <a:r>
              <a:rPr lang="en">
                <a:latin typeface="Courier New"/>
                <a:ea typeface="Courier New"/>
                <a:cs typeface="Courier New"/>
                <a:sym typeface="Courier New"/>
              </a:rPr>
              <a:t>ViewGroups</a:t>
            </a:r>
            <a:r>
              <a:rPr lang="en"/>
              <a:t> in Android. Use </a:t>
            </a:r>
            <a:r>
              <a:rPr lang="en">
                <a:latin typeface="Courier New"/>
                <a:ea typeface="Courier New"/>
                <a:cs typeface="Courier New"/>
                <a:sym typeface="Courier New"/>
              </a:rPr>
              <a:t>FrameLayout</a:t>
            </a:r>
            <a:r>
              <a:rPr lang="en"/>
              <a:t> when you have one view that you want to position on the screen. Use </a:t>
            </a:r>
            <a:r>
              <a:rPr lang="en">
                <a:latin typeface="Courier New"/>
                <a:ea typeface="Courier New"/>
                <a:cs typeface="Courier New"/>
                <a:sym typeface="Courier New"/>
              </a:rPr>
              <a:t>LinearLayout</a:t>
            </a:r>
            <a:r>
              <a:rPr lang="en"/>
              <a:t> to display a row of views or a column of views, as shown in the diagram. Use </a:t>
            </a:r>
            <a:r>
              <a:rPr lang="en">
                <a:latin typeface="Courier New"/>
                <a:ea typeface="Courier New"/>
                <a:cs typeface="Courier New"/>
                <a:sym typeface="Courier New"/>
              </a:rPr>
              <a:t>ConstraintLayout</a:t>
            </a:r>
            <a:r>
              <a:rPr lang="en"/>
              <a:t> for more complex layouts. You may hear </a:t>
            </a:r>
            <a:r>
              <a:rPr lang="en">
                <a:solidFill>
                  <a:schemeClr val="dk1"/>
                </a:solidFill>
              </a:rPr>
              <a:t>the </a:t>
            </a:r>
            <a:r>
              <a:rPr lang="en">
                <a:solidFill>
                  <a:schemeClr val="dk1"/>
                </a:solidFill>
                <a:latin typeface="Courier New"/>
                <a:ea typeface="Courier New"/>
                <a:cs typeface="Courier New"/>
                <a:sym typeface="Courier New"/>
              </a:rPr>
              <a:t>ViewGroup</a:t>
            </a:r>
            <a:r>
              <a:rPr lang="en">
                <a:solidFill>
                  <a:schemeClr val="dk1"/>
                </a:solidFill>
              </a:rPr>
              <a:t> referred to as the parent, and the views inside it as its children.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9a47f47d92_2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9a47f47d92_2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Declare layouts in Android using XML. For example, this is what a </a:t>
            </a:r>
            <a:r>
              <a:rPr lang="en">
                <a:latin typeface="Courier New"/>
                <a:ea typeface="Courier New"/>
                <a:cs typeface="Courier New"/>
                <a:sym typeface="Courier New"/>
              </a:rPr>
              <a:t>TextView</a:t>
            </a:r>
            <a:r>
              <a:rPr lang="en"/>
              <a:t> element looks like in XML. </a:t>
            </a:r>
            <a:r>
              <a:rPr lang="en">
                <a:solidFill>
                  <a:schemeClr val="dk1"/>
                </a:solidFill>
              </a:rPr>
              <a:t>The value of the </a:t>
            </a:r>
            <a:r>
              <a:rPr lang="en">
                <a:solidFill>
                  <a:schemeClr val="dk1"/>
                </a:solidFill>
                <a:latin typeface="Courier New"/>
                <a:ea typeface="Courier New"/>
                <a:cs typeface="Courier New"/>
                <a:sym typeface="Courier New"/>
              </a:rPr>
              <a:t>android:text</a:t>
            </a:r>
            <a:r>
              <a:rPr lang="en">
                <a:solidFill>
                  <a:schemeClr val="dk1"/>
                </a:solidFill>
              </a:rPr>
              <a:t> attribute is the text to display, which is  </a:t>
            </a:r>
            <a:r>
              <a:rPr lang="en">
                <a:solidFill>
                  <a:schemeClr val="dk1"/>
                </a:solidFill>
                <a:latin typeface="Courier New"/>
                <a:ea typeface="Courier New"/>
                <a:cs typeface="Courier New"/>
                <a:sym typeface="Courier New"/>
              </a:rPr>
              <a:t>Hello World!</a:t>
            </a:r>
            <a:r>
              <a:rPr lang="en">
                <a:solidFill>
                  <a:schemeClr val="dk1"/>
                </a:solidFill>
              </a:rPr>
              <a:t> </a:t>
            </a:r>
            <a:r>
              <a:rPr lang="en"/>
              <a:t>The </a:t>
            </a:r>
            <a:r>
              <a:rPr lang="en">
                <a:latin typeface="Courier New"/>
                <a:ea typeface="Courier New"/>
                <a:cs typeface="Courier New"/>
                <a:sym typeface="Courier New"/>
              </a:rPr>
              <a:t>layout_width</a:t>
            </a:r>
            <a:r>
              <a:rPr lang="en"/>
              <a:t> and </a:t>
            </a:r>
            <a:r>
              <a:rPr lang="en">
                <a:latin typeface="Courier New"/>
                <a:ea typeface="Courier New"/>
                <a:cs typeface="Courier New"/>
                <a:sym typeface="Courier New"/>
              </a:rPr>
              <a:t>layout_height</a:t>
            </a:r>
            <a:r>
              <a:rPr lang="en"/>
              <a:t> attributes are </a:t>
            </a:r>
            <a:r>
              <a:rPr lang="en">
                <a:latin typeface="Courier New"/>
                <a:ea typeface="Courier New"/>
                <a:cs typeface="Courier New"/>
                <a:sym typeface="Courier New"/>
              </a:rPr>
              <a:t>wrap_content</a:t>
            </a:r>
            <a:r>
              <a:rPr lang="en"/>
              <a:t>, meaning the </a:t>
            </a:r>
            <a:r>
              <a:rPr lang="en">
                <a:latin typeface="Courier New"/>
                <a:ea typeface="Courier New"/>
                <a:cs typeface="Courier New"/>
                <a:sym typeface="Courier New"/>
              </a:rPr>
              <a:t>TextView</a:t>
            </a:r>
            <a:r>
              <a:rPr lang="en"/>
              <a:t> will be as wide and as tall as the content inside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Defining the UI layout in XML is one aspect of your app.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a47f47d92_2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9a47f47d92_2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You’ll also be exploring other aspects of a basic Android app project which include a main activity, resources for your app, an Android Manifest file, and Gradle files. </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An </a:t>
            </a:r>
            <a:r>
              <a:rPr b="1" lang="en">
                <a:solidFill>
                  <a:schemeClr val="dk1"/>
                </a:solidFill>
              </a:rPr>
              <a:t>Activity</a:t>
            </a:r>
            <a:r>
              <a:rPr lang="en">
                <a:solidFill>
                  <a:schemeClr val="dk1"/>
                </a:solidFill>
              </a:rPr>
              <a:t> is how the user interacts with your app and it takes care of creating a window to display your UI in.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Resources</a:t>
            </a:r>
            <a:r>
              <a:rPr lang="en">
                <a:solidFill>
                  <a:schemeClr val="dk1"/>
                </a:solidFill>
              </a:rPr>
              <a:t> are the additional files and static content that your code uses, such as layout files, images, audio files, UI strings, themes, and more.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 project also includes an </a:t>
            </a:r>
            <a:r>
              <a:rPr b="1" lang="en">
                <a:solidFill>
                  <a:schemeClr val="dk1"/>
                </a:solidFill>
              </a:rPr>
              <a:t>AndroidManifest.xml</a:t>
            </a:r>
            <a:r>
              <a:rPr lang="en">
                <a:solidFill>
                  <a:schemeClr val="dk1"/>
                </a:solidFill>
              </a:rPr>
              <a:t> file. It describes essential information about your app such as the app’s package name, components of the app, and permissions it needs access to.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Android uses Gradle to automate and manage the build process for your app. You can configure the build by modifying the </a:t>
            </a:r>
            <a:r>
              <a:rPr b="1" lang="en">
                <a:solidFill>
                  <a:schemeClr val="dk1"/>
                </a:solidFill>
              </a:rPr>
              <a:t>Gradle files</a:t>
            </a:r>
            <a:r>
              <a:rPr lang="en">
                <a:solidFill>
                  <a:schemeClr val="dk1"/>
                </a:solidFill>
              </a:rPr>
              <a:t> in your app to specify project dependencies, properties of your app, build variants, and more.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a quick overview of the anatomy of a basic app project. You’ll have more time to dive in and explore these files firsthand in the course.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For more info</a:t>
            </a:r>
            <a:endParaRPr i="1">
              <a:solidFill>
                <a:schemeClr val="dk1"/>
              </a:solidFill>
            </a:endParaRPr>
          </a:p>
          <a:p>
            <a:pPr indent="0" lvl="0" marL="0" rtl="0" algn="l">
              <a:spcBef>
                <a:spcPts val="0"/>
              </a:spcBef>
              <a:spcAft>
                <a:spcPts val="0"/>
              </a:spcAft>
              <a:buClr>
                <a:schemeClr val="dk1"/>
              </a:buClr>
              <a:buSzPts val="1100"/>
              <a:buFont typeface="Arial"/>
              <a:buNone/>
            </a:pPr>
            <a:r>
              <a:rPr i="1" lang="en" u="sng">
                <a:solidFill>
                  <a:schemeClr val="hlink"/>
                </a:solidFill>
                <a:hlinkClick r:id="rId2"/>
              </a:rPr>
              <a:t>https://developer.android.com/guide/components/activities/intro-activities</a:t>
            </a:r>
            <a:endParaRPr i="1">
              <a:solidFill>
                <a:schemeClr val="dk1"/>
              </a:solidFill>
            </a:endParaRPr>
          </a:p>
          <a:p>
            <a:pPr indent="0" lvl="0" marL="0" rtl="0" algn="l">
              <a:spcBef>
                <a:spcPts val="0"/>
              </a:spcBef>
              <a:spcAft>
                <a:spcPts val="0"/>
              </a:spcAft>
              <a:buClr>
                <a:schemeClr val="dk1"/>
              </a:buClr>
              <a:buSzPts val="1100"/>
              <a:buFont typeface="Arial"/>
              <a:buNone/>
            </a:pPr>
            <a:r>
              <a:rPr i="1" lang="en" u="sng">
                <a:solidFill>
                  <a:schemeClr val="hlink"/>
                </a:solidFill>
                <a:hlinkClick r:id="rId3"/>
              </a:rPr>
              <a:t>https://developer.android.com/guide/topics/resources/providing-resources</a:t>
            </a:r>
            <a:r>
              <a:rPr i="1" lang="en">
                <a:solidFill>
                  <a:schemeClr val="dk1"/>
                </a:solidFill>
              </a:rPr>
              <a:t> </a:t>
            </a:r>
            <a:endParaRPr i="1">
              <a:solidFill>
                <a:schemeClr val="dk1"/>
              </a:solidFill>
            </a:endParaRPr>
          </a:p>
          <a:p>
            <a:pPr indent="0" lvl="0" marL="0" rtl="0" algn="l">
              <a:spcBef>
                <a:spcPts val="0"/>
              </a:spcBef>
              <a:spcAft>
                <a:spcPts val="0"/>
              </a:spcAft>
              <a:buClr>
                <a:schemeClr val="dk1"/>
              </a:buClr>
              <a:buSzPts val="1100"/>
              <a:buFont typeface="Arial"/>
              <a:buNone/>
            </a:pPr>
            <a:r>
              <a:rPr i="1" lang="en" u="sng">
                <a:solidFill>
                  <a:schemeClr val="hlink"/>
                </a:solidFill>
                <a:hlinkClick r:id="rId4"/>
              </a:rPr>
              <a:t>https://developer.android.com/guide/topics/manifest/manifest-intro</a:t>
            </a:r>
            <a:r>
              <a:rPr i="1" lang="en">
                <a:solidFill>
                  <a:schemeClr val="dk1"/>
                </a:solidFill>
              </a:rPr>
              <a:t> </a:t>
            </a:r>
            <a:endParaRPr i="1">
              <a:solidFill>
                <a:schemeClr val="dk1"/>
              </a:solidFill>
            </a:endParaRPr>
          </a:p>
          <a:p>
            <a:pPr indent="0" lvl="0" marL="0" rtl="0" algn="l">
              <a:spcBef>
                <a:spcPts val="0"/>
              </a:spcBef>
              <a:spcAft>
                <a:spcPts val="0"/>
              </a:spcAft>
              <a:buClr>
                <a:schemeClr val="dk1"/>
              </a:buClr>
              <a:buSzPts val="1100"/>
              <a:buFont typeface="Arial"/>
              <a:buNone/>
            </a:pPr>
            <a:r>
              <a:rPr i="1" lang="en" u="sng">
                <a:solidFill>
                  <a:schemeClr val="hlink"/>
                </a:solidFill>
                <a:hlinkClick r:id="rId5"/>
              </a:rPr>
              <a:t>https://developer.android.com/studio/build</a:t>
            </a:r>
            <a:r>
              <a:rPr i="1" lang="en">
                <a:solidFill>
                  <a:schemeClr val="dk1"/>
                </a:solidFill>
              </a:rPr>
              <a:t>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a47f47d92_2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a47f47d92_2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a question so I can get to know a little more about you. What is your favorite programming language and why? You can take out a piece of paper and write your answers down.</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solidFill>
                  <a:schemeClr val="dk1"/>
                </a:solidFill>
              </a:rPr>
              <a:t>[Give 2-3 minutes to work and when most people have put down their pencils, proceed.]</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None/>
            </a:pPr>
            <a:r>
              <a:rPr lang="en"/>
              <a:t>So, what did everyone write down?</a:t>
            </a:r>
            <a:endParaRPr/>
          </a:p>
          <a:p>
            <a:pPr indent="0" lvl="0" marL="0" rtl="0" algn="l">
              <a:spcBef>
                <a:spcPts val="0"/>
              </a:spcBef>
              <a:spcAft>
                <a:spcPts val="0"/>
              </a:spcAft>
              <a:buNone/>
            </a:pPr>
            <a:r>
              <a:t/>
            </a:r>
            <a:endParaRPr i="1"/>
          </a:p>
          <a:p>
            <a:pPr indent="0" lvl="0" marL="0" rtl="0" algn="l">
              <a:spcBef>
                <a:spcPts val="0"/>
              </a:spcBef>
              <a:spcAft>
                <a:spcPts val="0"/>
              </a:spcAft>
              <a:buNone/>
            </a:pPr>
            <a:r>
              <a:rPr i="1" lang="en"/>
              <a:t>[Generate a list of people’s answers]</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
              <a:t>Okay let’s keep those qualities in mind throughout today’s session, where you’ll be learning a new programming language: Kotlin!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a47f47d92_2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a47f47d92_2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Speaking of the course, let’s talk logistics. You will be working through the first three pathways of the Android Kotlin Fundamentals course on developer.android.com. Let’s look at how you will access and navigate around this online course.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a47f47d92_2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9a47f47d92_2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Similar to the last session, go to g.co/android/studyjams and look at the Prior Programming Experience track.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a47f47d92_2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9a47f47d92_2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Under the Android Fundamentals course, click the green button to Start Course.</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9a47f47d92_2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9a47f47d92_2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what the course looks like. There are 2 units and 10 pathways total, represented by each of these badges. Click the Explore button in Unit 1.</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9a47f47d92_2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9a47f47d92_2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session, work through the first three pathways of Unit 1: 1) Build your first app, 2) Build an interactive app, and 3) Layouts.</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9a47f47d92_2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9a47f47d92_2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you click into a pathway, this is what it will look like. A pathway is defined as an ordered sequence of learning activities (such as codelabs) to learn a specific skill. At the end of each pathway, you will take a quiz and have a chance to earn a badge.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a47f47d92_2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a47f47d92_2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3 badges for the first 3 pathways of the course. Once you earn a badge, you can save it to your developer profile.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a47f47d92_2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9a47f47d92_2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Okay that’s it -- let’s get started!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have any questions (on the content or on setting up Android Studio), feel free to ask me or ask each other. I encourage you to work together to find solutions, especially if you finish early and people around you may need help.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9a47f47d92_2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9a47f47d92_2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I’ll leave this up as you work, so you know what link to go to and to work on Pathway 1 first. </a:t>
            </a:r>
            <a:r>
              <a:rPr i="1" lang="en">
                <a:solidFill>
                  <a:schemeClr val="dk1"/>
                </a:solidFill>
              </a:rPr>
              <a:t>[You can give them 45 mins until the break.]</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you finish early, you can move ahead to Pathways 2 and 3. I’ll let you know when we’ll take break midway through.</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9a47f47d92_2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9a47f47d92_2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a47f47d92_2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a47f47d92_2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schedule for today’s session. </a:t>
            </a:r>
            <a:r>
              <a:rPr i="1" lang="en">
                <a:solidFill>
                  <a:schemeClr val="dk1"/>
                </a:solidFill>
              </a:rPr>
              <a:t>[Please update this schedule accordingly before your event.]</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we have a short presentation, which we’re doing right now. We’re covering some logistics and a high-level introduction to the concepts, to help you with the hands-on portion of the session later. During the hands-on portion, you’ll be working independently on the Kotlin Koans exercises to get ramped up on Kotlin language basics. Feel free to ask me or your neighbors if you need help. We’ll have a short break later on as well.</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9a47f47d92_2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9a47f47d92_2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[You can give them about 45 minutes for Pathway 2 and 1 hour for Pathway 3. It’s okay if they can’t finish, they can complete the rest on their own.]</a:t>
            </a:r>
            <a:endParaRPr i="1">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9a47f47d92_2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9a47f47d92_2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Alright everyone welcome back! Congratulations on the progress you’ve made so far! How was your experience? What apps were you able to complete?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9a47f47d92_2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9a47f47d92_2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[This activity is designed for in-person meetings.]</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play a game where you get to use the Dice Roller app you just created! This is a twist on a group rock paper scissors game you may have played.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Pair up and hit the Roll button on your own app at the same 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Whoever has a higher roll, wins.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Whoever loses cheers on the winner, as they play against their next component.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tie, play against the same person again.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game keeps going until there are only 2 people in the room left to play each other, with everyone else cheering each side on, until a grand winner is declared!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[If some people didn’t finish the app, that’s totally okay. They can Google “Random number between 1 and 6” and it will do the same thing.]</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[If you’re meeting virtually, instead of playing the game, you can have folks share how they would extend the app by adding additional features. Or you can have them share if they thought of any future app ideas from building this one.]</a:t>
            </a:r>
            <a:endParaRPr i="1">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9a47f47d92_2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9a47f47d92_2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Hope you all enjoyed the game and learning to create your first Android apps!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On social media, you can post photos, highlights, or app screenshots from today using #AndroidStudyJams. </a:t>
            </a:r>
            <a:r>
              <a:rPr i="1" lang="en">
                <a:solidFill>
                  <a:schemeClr val="dk1"/>
                </a:solidFill>
              </a:rPr>
              <a:t>[</a:t>
            </a:r>
            <a:r>
              <a:rPr i="1" lang="en">
                <a:solidFill>
                  <a:schemeClr val="dk1"/>
                </a:solidFill>
                <a:latin typeface="Roboto"/>
                <a:ea typeface="Roboto"/>
                <a:cs typeface="Roboto"/>
                <a:sym typeface="Roboto"/>
              </a:rPr>
              <a:t>Include your own developer community and chapter hashtags (i.e. #developerstudentclubs #dsccmu)]</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9a47f47d92_2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9a47f47d92_2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continue learning, here are some resources.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a47f47d92_2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9a47f47d92_2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numerous Android development resources available. You can find learning content in a variety of formats - videos, articles, code samples based on how you like to learn best.</a:t>
            </a:r>
            <a:endParaRPr/>
          </a:p>
          <a:p>
            <a:pPr indent="0" lvl="0" marL="0" rtl="0" algn="l">
              <a:spcBef>
                <a:spcPts val="0"/>
              </a:spcBef>
              <a:spcAft>
                <a:spcPts val="0"/>
              </a:spcAft>
              <a:buNone/>
            </a:pPr>
            <a:r>
              <a:t/>
            </a:r>
            <a:endParaRPr i="1"/>
          </a:p>
          <a:p>
            <a:pPr indent="0" lvl="0" marL="0" rtl="0" algn="l">
              <a:spcBef>
                <a:spcPts val="0"/>
              </a:spcBef>
              <a:spcAft>
                <a:spcPts val="0"/>
              </a:spcAft>
              <a:buNone/>
            </a:pPr>
            <a:r>
              <a:rPr lang="en"/>
              <a:t>I also wanted to mention that we’ll be having more Android Study Jams sessions to cover the remaining pathways of the course. Let me know if you’re interested in attending and stay tuned for more information!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a47f47d92_2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a47f47d92_2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let’s dive in and answer this question: what is Kotlin?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a47f47d92_2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a47f47d92_2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Kotlin is a modern programming language that helps developers be more productive. It was started as a project by JetBrains in 2010 and was made open source under the Apache 2.0 license, with Kotlin 1.0 released in 2016. The language has quickly gained traction among the developer community and in industry. Kotlin is one of the fastest growing programming languages, according to </a:t>
            </a:r>
            <a:r>
              <a:rPr lang="en" u="sng">
                <a:solidFill>
                  <a:srgbClr val="0097A7"/>
                </a:solidFill>
                <a:hlinkClick r:id="rId2">
                  <a:extLst>
                    <a:ext uri="{A12FA001-AC4F-418D-AE19-62706E023703}">
                      <ahyp:hlinkClr val="tx"/>
                    </a:ext>
                  </a:extLst>
                </a:hlinkClick>
              </a:rPr>
              <a:t>GitHub</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Resources:</a:t>
            </a:r>
            <a:endParaRPr b="1">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3"/>
              </a:rPr>
              <a:t>Kotlin</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4"/>
              </a:rPr>
              <a:t>GitHub State of the Octoverse</a:t>
            </a:r>
            <a:r>
              <a:rPr lang="en">
                <a:solidFill>
                  <a:schemeClr val="dk1"/>
                </a:solidFill>
              </a:rPr>
              <a:t>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a47f47d92_2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a47f47d92_2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are some of the key benefits that developers enjoy with Kotlin: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Kotlin language is expressive and concise, allowing you to express your ideas with less code. This reduces the amount of boilerplate code in your project.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Kotlin helps you write safer code, with features that help you minimize common programming errors like NullPointerExceptions.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Kotlin is 100% interoperable with Java, which means you can call Java-based code from Kotlin and vice-versa. If you already have an existing Android app in Java, you can add as little or as much Kotlin to the project as you want.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Another key benefit that Kotlin offers is structured concurrency with Kotlin coroutines. They simplify background task management for everything from network calls to accessing local data, which are common for mobile apps.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Kotlin has many great language features, and Kotlin is now the #4 most loved programming language according to the </a:t>
            </a:r>
            <a:r>
              <a:rPr lang="en" u="sng">
                <a:solidFill>
                  <a:srgbClr val="0097A7"/>
                </a:solidFill>
                <a:hlinkClick r:id="rId2">
                  <a:extLst>
                    <a:ext uri="{A12FA001-AC4F-418D-AE19-62706E023703}">
                      <ahyp:hlinkClr val="tx"/>
                    </a:ext>
                  </a:extLst>
                </a:hlinkClick>
              </a:rPr>
              <a:t>Stack Overflow’s 2020 Survey</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Resources:</a:t>
            </a:r>
            <a:endParaRPr b="1">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3"/>
              </a:rPr>
              <a:t>Kotlin</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4">
                  <a:extLst>
                    <a:ext uri="{A12FA001-AC4F-418D-AE19-62706E023703}">
                      <ahyp:hlinkClr val="tx"/>
                    </a:ext>
                  </a:extLst>
                </a:hlinkClick>
              </a:rPr>
              <a:t>Stack Overflow Developer Survey in 2020</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hyperlink" Target="http://www.apache.org/licenses/LICENSE-2.0"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www.apache.org/licenses/LICENSE-2.0"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www.apache.org/licenses/LICENSE-2.0"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www.apache.org/licenses/LICENSE-2.0"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www.apache.org/licenses/LICENSE-2.0"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www.apache.org/licenses/LICENSE-2.0"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www.apache.org/licenses/LICENSE-2.0"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4"/>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59" name="Google Shape;59;p14"/>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15"/>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64" name="Google Shape;64;p15"/>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29">
    <p:spTree>
      <p:nvGrpSpPr>
        <p:cNvPr id="65" name="Shape 65"/>
        <p:cNvGrpSpPr/>
        <p:nvPr/>
      </p:nvGrpSpPr>
      <p:grpSpPr>
        <a:xfrm>
          <a:off x="0" y="0"/>
          <a:ext cx="0" cy="0"/>
          <a:chOff x="0" y="0"/>
          <a:chExt cx="0" cy="0"/>
        </a:xfrm>
      </p:grpSpPr>
      <p:sp>
        <p:nvSpPr>
          <p:cNvPr id="66" name="Google Shape;66;p16"/>
          <p:cNvSpPr/>
          <p:nvPr/>
        </p:nvSpPr>
        <p:spPr>
          <a:xfrm flipH="1" rot="10800000">
            <a:off x="-9525" y="-14924"/>
            <a:ext cx="9162900" cy="51753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6"/>
          <p:cNvPicPr preferRelativeResize="0"/>
          <p:nvPr/>
        </p:nvPicPr>
        <p:blipFill rotWithShape="1">
          <a:blip r:embed="rId2">
            <a:alphaModFix/>
          </a:blip>
          <a:srcRect b="33217" l="14559" r="20178" t="14006"/>
          <a:stretch/>
        </p:blipFill>
        <p:spPr>
          <a:xfrm rot="-5400000">
            <a:off x="7627698" y="2012621"/>
            <a:ext cx="1933105" cy="1118250"/>
          </a:xfrm>
          <a:prstGeom prst="rect">
            <a:avLst/>
          </a:prstGeom>
          <a:noFill/>
          <a:ln>
            <a:noFill/>
          </a:ln>
        </p:spPr>
      </p:pic>
      <p:pic>
        <p:nvPicPr>
          <p:cNvPr id="68" name="Google Shape;68;p16"/>
          <p:cNvPicPr preferRelativeResize="0"/>
          <p:nvPr/>
        </p:nvPicPr>
        <p:blipFill rotWithShape="1">
          <a:blip r:embed="rId3">
            <a:alphaModFix/>
          </a:blip>
          <a:srcRect b="40719" l="26139" r="39936" t="40717"/>
          <a:stretch/>
        </p:blipFill>
        <p:spPr>
          <a:xfrm>
            <a:off x="8135725" y="4798231"/>
            <a:ext cx="626400" cy="191905"/>
          </a:xfrm>
          <a:prstGeom prst="rect">
            <a:avLst/>
          </a:prstGeom>
          <a:noFill/>
          <a:ln>
            <a:noFill/>
          </a:ln>
        </p:spPr>
      </p:pic>
      <p:sp>
        <p:nvSpPr>
          <p:cNvPr id="69" name="Google Shape;69;p16"/>
          <p:cNvSpPr txBox="1"/>
          <p:nvPr>
            <p:ph type="title"/>
          </p:nvPr>
        </p:nvSpPr>
        <p:spPr>
          <a:xfrm>
            <a:off x="286950" y="1286325"/>
            <a:ext cx="5811300" cy="11151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4800">
                <a:solidFill>
                  <a:srgbClr val="FFFFFF"/>
                </a:solidFill>
                <a:latin typeface="Roboto"/>
                <a:ea typeface="Roboto"/>
                <a:cs typeface="Roboto"/>
                <a:sym typeface="Roboto"/>
              </a:defRPr>
            </a:lvl1pPr>
            <a:lvl2pPr lvl="1" rtl="0">
              <a:spcBef>
                <a:spcPts val="0"/>
              </a:spcBef>
              <a:spcAft>
                <a:spcPts val="0"/>
              </a:spcAft>
              <a:buNone/>
              <a:defRPr b="1" sz="3600">
                <a:solidFill>
                  <a:srgbClr val="FFFFFF"/>
                </a:solidFill>
                <a:latin typeface="Roboto"/>
                <a:ea typeface="Roboto"/>
                <a:cs typeface="Roboto"/>
                <a:sym typeface="Roboto"/>
              </a:defRPr>
            </a:lvl2pPr>
            <a:lvl3pPr lvl="2" rtl="0">
              <a:spcBef>
                <a:spcPts val="0"/>
              </a:spcBef>
              <a:spcAft>
                <a:spcPts val="0"/>
              </a:spcAft>
              <a:buNone/>
              <a:defRPr b="1" sz="3600">
                <a:solidFill>
                  <a:srgbClr val="FFFFFF"/>
                </a:solidFill>
                <a:latin typeface="Roboto"/>
                <a:ea typeface="Roboto"/>
                <a:cs typeface="Roboto"/>
                <a:sym typeface="Roboto"/>
              </a:defRPr>
            </a:lvl3pPr>
            <a:lvl4pPr lvl="3" rtl="0">
              <a:spcBef>
                <a:spcPts val="0"/>
              </a:spcBef>
              <a:spcAft>
                <a:spcPts val="0"/>
              </a:spcAft>
              <a:buNone/>
              <a:defRPr b="1" sz="3600">
                <a:solidFill>
                  <a:srgbClr val="FFFFFF"/>
                </a:solidFill>
                <a:latin typeface="Roboto"/>
                <a:ea typeface="Roboto"/>
                <a:cs typeface="Roboto"/>
                <a:sym typeface="Roboto"/>
              </a:defRPr>
            </a:lvl4pPr>
            <a:lvl5pPr lvl="4" rtl="0">
              <a:spcBef>
                <a:spcPts val="0"/>
              </a:spcBef>
              <a:spcAft>
                <a:spcPts val="0"/>
              </a:spcAft>
              <a:buNone/>
              <a:defRPr b="1" sz="3600">
                <a:solidFill>
                  <a:srgbClr val="FFFFFF"/>
                </a:solidFill>
                <a:latin typeface="Roboto"/>
                <a:ea typeface="Roboto"/>
                <a:cs typeface="Roboto"/>
                <a:sym typeface="Roboto"/>
              </a:defRPr>
            </a:lvl5pPr>
            <a:lvl6pPr lvl="5" rtl="0">
              <a:spcBef>
                <a:spcPts val="0"/>
              </a:spcBef>
              <a:spcAft>
                <a:spcPts val="0"/>
              </a:spcAft>
              <a:buNone/>
              <a:defRPr b="1" sz="3600">
                <a:solidFill>
                  <a:srgbClr val="FFFFFF"/>
                </a:solidFill>
                <a:latin typeface="Roboto"/>
                <a:ea typeface="Roboto"/>
                <a:cs typeface="Roboto"/>
                <a:sym typeface="Roboto"/>
              </a:defRPr>
            </a:lvl6pPr>
            <a:lvl7pPr lvl="6" rtl="0">
              <a:spcBef>
                <a:spcPts val="0"/>
              </a:spcBef>
              <a:spcAft>
                <a:spcPts val="0"/>
              </a:spcAft>
              <a:buNone/>
              <a:defRPr b="1" sz="3600">
                <a:solidFill>
                  <a:srgbClr val="FFFFFF"/>
                </a:solidFill>
                <a:latin typeface="Roboto"/>
                <a:ea typeface="Roboto"/>
                <a:cs typeface="Roboto"/>
                <a:sym typeface="Roboto"/>
              </a:defRPr>
            </a:lvl7pPr>
            <a:lvl8pPr lvl="7" rtl="0">
              <a:spcBef>
                <a:spcPts val="0"/>
              </a:spcBef>
              <a:spcAft>
                <a:spcPts val="0"/>
              </a:spcAft>
              <a:buNone/>
              <a:defRPr b="1" sz="3600">
                <a:solidFill>
                  <a:srgbClr val="FFFFFF"/>
                </a:solidFill>
                <a:latin typeface="Roboto"/>
                <a:ea typeface="Roboto"/>
                <a:cs typeface="Roboto"/>
                <a:sym typeface="Roboto"/>
              </a:defRPr>
            </a:lvl8pPr>
            <a:lvl9pPr lvl="8" rtl="0">
              <a:spcBef>
                <a:spcPts val="0"/>
              </a:spcBef>
              <a:spcAft>
                <a:spcPts val="0"/>
              </a:spcAft>
              <a:buNone/>
              <a:defRPr b="1" sz="3600">
                <a:solidFill>
                  <a:srgbClr val="FFFFFF"/>
                </a:solidFill>
                <a:latin typeface="Roboto"/>
                <a:ea typeface="Roboto"/>
                <a:cs typeface="Roboto"/>
                <a:sym typeface="Roboto"/>
              </a:defRPr>
            </a:lvl9pPr>
          </a:lstStyle>
          <a:p/>
        </p:txBody>
      </p:sp>
      <p:sp>
        <p:nvSpPr>
          <p:cNvPr id="70" name="Google Shape;70;p16"/>
          <p:cNvSpPr txBox="1"/>
          <p:nvPr>
            <p:ph idx="1" type="subTitle"/>
          </p:nvPr>
        </p:nvSpPr>
        <p:spPr>
          <a:xfrm>
            <a:off x="286950" y="3006000"/>
            <a:ext cx="5811300" cy="10434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sz="2400">
                <a:solidFill>
                  <a:srgbClr val="FFFFFF"/>
                </a:solidFill>
                <a:latin typeface="Roboto"/>
                <a:ea typeface="Roboto"/>
                <a:cs typeface="Roboto"/>
                <a:sym typeface="Roboto"/>
              </a:defRPr>
            </a:lvl2pPr>
            <a:lvl3pPr lvl="2" rtl="0">
              <a:spcBef>
                <a:spcPts val="1600"/>
              </a:spcBef>
              <a:spcAft>
                <a:spcPts val="0"/>
              </a:spcAft>
              <a:buNone/>
              <a:defRPr sz="2400">
                <a:solidFill>
                  <a:srgbClr val="FFFFFF"/>
                </a:solidFill>
                <a:latin typeface="Roboto"/>
                <a:ea typeface="Roboto"/>
                <a:cs typeface="Roboto"/>
                <a:sym typeface="Roboto"/>
              </a:defRPr>
            </a:lvl3pPr>
            <a:lvl4pPr lvl="3" rtl="0">
              <a:spcBef>
                <a:spcPts val="1600"/>
              </a:spcBef>
              <a:spcAft>
                <a:spcPts val="0"/>
              </a:spcAft>
              <a:buNone/>
              <a:defRPr sz="2400">
                <a:solidFill>
                  <a:srgbClr val="FFFFFF"/>
                </a:solidFill>
                <a:latin typeface="Roboto"/>
                <a:ea typeface="Roboto"/>
                <a:cs typeface="Roboto"/>
                <a:sym typeface="Roboto"/>
              </a:defRPr>
            </a:lvl4pPr>
            <a:lvl5pPr lvl="4" rtl="0">
              <a:spcBef>
                <a:spcPts val="1600"/>
              </a:spcBef>
              <a:spcAft>
                <a:spcPts val="0"/>
              </a:spcAft>
              <a:buNone/>
              <a:defRPr sz="2400">
                <a:solidFill>
                  <a:srgbClr val="FFFFFF"/>
                </a:solidFill>
                <a:latin typeface="Roboto"/>
                <a:ea typeface="Roboto"/>
                <a:cs typeface="Roboto"/>
                <a:sym typeface="Roboto"/>
              </a:defRPr>
            </a:lvl5pPr>
            <a:lvl6pPr lvl="5" rtl="0">
              <a:spcBef>
                <a:spcPts val="1600"/>
              </a:spcBef>
              <a:spcAft>
                <a:spcPts val="0"/>
              </a:spcAft>
              <a:buNone/>
              <a:defRPr sz="2400">
                <a:solidFill>
                  <a:srgbClr val="FFFFFF"/>
                </a:solidFill>
                <a:latin typeface="Roboto"/>
                <a:ea typeface="Roboto"/>
                <a:cs typeface="Roboto"/>
                <a:sym typeface="Roboto"/>
              </a:defRPr>
            </a:lvl6pPr>
            <a:lvl7pPr lvl="6" rtl="0">
              <a:spcBef>
                <a:spcPts val="1600"/>
              </a:spcBef>
              <a:spcAft>
                <a:spcPts val="0"/>
              </a:spcAft>
              <a:buNone/>
              <a:defRPr sz="2400">
                <a:solidFill>
                  <a:srgbClr val="FFFFFF"/>
                </a:solidFill>
                <a:latin typeface="Roboto"/>
                <a:ea typeface="Roboto"/>
                <a:cs typeface="Roboto"/>
                <a:sym typeface="Roboto"/>
              </a:defRPr>
            </a:lvl7pPr>
            <a:lvl8pPr lvl="7" rtl="0">
              <a:spcBef>
                <a:spcPts val="1600"/>
              </a:spcBef>
              <a:spcAft>
                <a:spcPts val="0"/>
              </a:spcAft>
              <a:buNone/>
              <a:defRPr sz="2400">
                <a:solidFill>
                  <a:srgbClr val="FFFFFF"/>
                </a:solidFill>
                <a:latin typeface="Roboto"/>
                <a:ea typeface="Roboto"/>
                <a:cs typeface="Roboto"/>
                <a:sym typeface="Roboto"/>
              </a:defRPr>
            </a:lvl8pPr>
            <a:lvl9pPr lvl="8" rtl="0">
              <a:spcBef>
                <a:spcPts val="1600"/>
              </a:spcBef>
              <a:spcAft>
                <a:spcPts val="1600"/>
              </a:spcAft>
              <a:buNone/>
              <a:defRPr sz="2400">
                <a:solidFill>
                  <a:srgbClr val="FFFFFF"/>
                </a:solidFill>
                <a:latin typeface="Roboto"/>
                <a:ea typeface="Roboto"/>
                <a:cs typeface="Roboto"/>
                <a:sym typeface="Roboto"/>
              </a:defRPr>
            </a:lvl9pPr>
          </a:lstStyle>
          <a:p/>
        </p:txBody>
      </p:sp>
      <p:sp>
        <p:nvSpPr>
          <p:cNvPr id="71" name="Google Shape;71;p16"/>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4">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extLst>
    <p:ext uri="{DCECCB84-F9BA-43D5-87BE-67443E8EF086}">
      <p15:sldGuideLst>
        <p15:guide id="1" orient="horz" pos="313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
  <p:cSld name="CUSTOM_40">
    <p:spTree>
      <p:nvGrpSpPr>
        <p:cNvPr id="72" name="Shape 72"/>
        <p:cNvGrpSpPr/>
        <p:nvPr/>
      </p:nvGrpSpPr>
      <p:grpSpPr>
        <a:xfrm>
          <a:off x="0" y="0"/>
          <a:ext cx="0" cy="0"/>
          <a:chOff x="0" y="0"/>
          <a:chExt cx="0" cy="0"/>
        </a:xfrm>
      </p:grpSpPr>
      <p:sp>
        <p:nvSpPr>
          <p:cNvPr id="73" name="Google Shape;73;p17"/>
          <p:cNvSpPr txBox="1"/>
          <p:nvPr>
            <p:ph type="title"/>
          </p:nvPr>
        </p:nvSpPr>
        <p:spPr>
          <a:xfrm>
            <a:off x="300500" y="990000"/>
            <a:ext cx="5673000" cy="814800"/>
          </a:xfrm>
          <a:prstGeom prst="rect">
            <a:avLst/>
          </a:prstGeom>
          <a:noFill/>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Font typeface="Roboto Medium"/>
              <a:buNone/>
              <a:defRPr>
                <a:latin typeface="Roboto Medium"/>
                <a:ea typeface="Roboto Medium"/>
                <a:cs typeface="Roboto Medium"/>
                <a:sym typeface="Roboto Medium"/>
              </a:defRPr>
            </a:lvl1pPr>
            <a:lvl2pPr indent="-228600" lvl="1" marL="457200" rtl="0">
              <a:spcBef>
                <a:spcPts val="0"/>
              </a:spcBef>
              <a:spcAft>
                <a:spcPts val="0"/>
              </a:spcAft>
              <a:buSzPts val="1600"/>
              <a:buFont typeface="Roboto Medium"/>
              <a:buNone/>
              <a:defRPr sz="1600">
                <a:latin typeface="Roboto Medium"/>
                <a:ea typeface="Roboto Medium"/>
                <a:cs typeface="Roboto Medium"/>
                <a:sym typeface="Roboto Medium"/>
              </a:defRPr>
            </a:lvl2pPr>
            <a:lvl3pPr indent="-228600" lvl="2" marL="457200" rtl="0">
              <a:spcBef>
                <a:spcPts val="0"/>
              </a:spcBef>
              <a:spcAft>
                <a:spcPts val="0"/>
              </a:spcAft>
              <a:buSzPts val="1600"/>
              <a:buFont typeface="Roboto Medium"/>
              <a:buNone/>
              <a:defRPr sz="1600">
                <a:latin typeface="Roboto Medium"/>
                <a:ea typeface="Roboto Medium"/>
                <a:cs typeface="Roboto Medium"/>
                <a:sym typeface="Roboto Medium"/>
              </a:defRPr>
            </a:lvl3pPr>
            <a:lvl4pPr indent="-228600" lvl="3" marL="457200" rtl="0">
              <a:spcBef>
                <a:spcPts val="0"/>
              </a:spcBef>
              <a:spcAft>
                <a:spcPts val="0"/>
              </a:spcAft>
              <a:buSzPts val="1600"/>
              <a:buFont typeface="Roboto Medium"/>
              <a:buNone/>
              <a:defRPr sz="1600">
                <a:latin typeface="Roboto Medium"/>
                <a:ea typeface="Roboto Medium"/>
                <a:cs typeface="Roboto Medium"/>
                <a:sym typeface="Roboto Medium"/>
              </a:defRPr>
            </a:lvl4pPr>
            <a:lvl5pPr indent="-228600" lvl="4" marL="457200" rtl="0">
              <a:spcBef>
                <a:spcPts val="0"/>
              </a:spcBef>
              <a:spcAft>
                <a:spcPts val="0"/>
              </a:spcAft>
              <a:buSzPts val="1600"/>
              <a:buFont typeface="Roboto Medium"/>
              <a:buNone/>
              <a:defRPr sz="1600">
                <a:latin typeface="Roboto Medium"/>
                <a:ea typeface="Roboto Medium"/>
                <a:cs typeface="Roboto Medium"/>
                <a:sym typeface="Roboto Medium"/>
              </a:defRPr>
            </a:lvl5pPr>
            <a:lvl6pPr indent="-228600" lvl="5" marL="457200" rtl="0">
              <a:spcBef>
                <a:spcPts val="0"/>
              </a:spcBef>
              <a:spcAft>
                <a:spcPts val="0"/>
              </a:spcAft>
              <a:buSzPts val="1600"/>
              <a:buFont typeface="Roboto Medium"/>
              <a:buNone/>
              <a:defRPr sz="1600">
                <a:latin typeface="Roboto Medium"/>
                <a:ea typeface="Roboto Medium"/>
                <a:cs typeface="Roboto Medium"/>
                <a:sym typeface="Roboto Medium"/>
              </a:defRPr>
            </a:lvl6pPr>
            <a:lvl7pPr indent="-228600" lvl="6" marL="457200" rtl="0">
              <a:spcBef>
                <a:spcPts val="0"/>
              </a:spcBef>
              <a:spcAft>
                <a:spcPts val="0"/>
              </a:spcAft>
              <a:buSzPts val="1600"/>
              <a:buFont typeface="Roboto Medium"/>
              <a:buNone/>
              <a:defRPr sz="1600">
                <a:latin typeface="Roboto Medium"/>
                <a:ea typeface="Roboto Medium"/>
                <a:cs typeface="Roboto Medium"/>
                <a:sym typeface="Roboto Medium"/>
              </a:defRPr>
            </a:lvl7pPr>
            <a:lvl8pPr indent="-228600" lvl="7" marL="457200" rtl="0">
              <a:spcBef>
                <a:spcPts val="0"/>
              </a:spcBef>
              <a:spcAft>
                <a:spcPts val="0"/>
              </a:spcAft>
              <a:buSzPts val="1600"/>
              <a:buFont typeface="Roboto Medium"/>
              <a:buNone/>
              <a:defRPr sz="1600">
                <a:latin typeface="Roboto Medium"/>
                <a:ea typeface="Roboto Medium"/>
                <a:cs typeface="Roboto Medium"/>
                <a:sym typeface="Roboto Medium"/>
              </a:defRPr>
            </a:lvl8pPr>
            <a:lvl9pPr indent="-228600" lvl="8" marL="457200" rtl="0">
              <a:spcBef>
                <a:spcPts val="0"/>
              </a:spcBef>
              <a:spcAft>
                <a:spcPts val="0"/>
              </a:spcAft>
              <a:buSzPts val="1600"/>
              <a:buFont typeface="Roboto Medium"/>
              <a:buNone/>
              <a:defRPr sz="1600">
                <a:latin typeface="Roboto Medium"/>
                <a:ea typeface="Roboto Medium"/>
                <a:cs typeface="Roboto Medium"/>
                <a:sym typeface="Roboto Medium"/>
              </a:defRPr>
            </a:lvl9pPr>
          </a:lstStyle>
          <a:p/>
        </p:txBody>
      </p:sp>
      <p:sp>
        <p:nvSpPr>
          <p:cNvPr id="74" name="Google Shape;74;p17"/>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75" name="Google Shape;75;p17"/>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76" name="Google Shape;76;p17"/>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1">
  <p:cSld name="CUSTOM_40_1">
    <p:spTree>
      <p:nvGrpSpPr>
        <p:cNvPr id="77" name="Shape 77"/>
        <p:cNvGrpSpPr/>
        <p:nvPr/>
      </p:nvGrpSpPr>
      <p:grpSpPr>
        <a:xfrm>
          <a:off x="0" y="0"/>
          <a:ext cx="0" cy="0"/>
          <a:chOff x="0" y="0"/>
          <a:chExt cx="0" cy="0"/>
        </a:xfrm>
      </p:grpSpPr>
      <p:sp>
        <p:nvSpPr>
          <p:cNvPr id="78" name="Google Shape;78;p18"/>
          <p:cNvSpPr txBox="1"/>
          <p:nvPr>
            <p:ph type="title"/>
          </p:nvPr>
        </p:nvSpPr>
        <p:spPr>
          <a:xfrm>
            <a:off x="300500" y="990000"/>
            <a:ext cx="5673000" cy="814800"/>
          </a:xfrm>
          <a:prstGeom prst="rect">
            <a:avLst/>
          </a:prstGeom>
          <a:noFill/>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Font typeface="Roboto Medium"/>
              <a:buNone/>
              <a:defRPr>
                <a:latin typeface="Roboto Medium"/>
                <a:ea typeface="Roboto Medium"/>
                <a:cs typeface="Roboto Medium"/>
                <a:sym typeface="Roboto Medium"/>
              </a:defRPr>
            </a:lvl1pPr>
            <a:lvl2pPr indent="-228600" lvl="1" marL="457200" rtl="0">
              <a:spcBef>
                <a:spcPts val="0"/>
              </a:spcBef>
              <a:spcAft>
                <a:spcPts val="0"/>
              </a:spcAft>
              <a:buSzPts val="1600"/>
              <a:buFont typeface="Roboto Medium"/>
              <a:buNone/>
              <a:defRPr sz="1600">
                <a:latin typeface="Roboto Medium"/>
                <a:ea typeface="Roboto Medium"/>
                <a:cs typeface="Roboto Medium"/>
                <a:sym typeface="Roboto Medium"/>
              </a:defRPr>
            </a:lvl2pPr>
            <a:lvl3pPr indent="-228600" lvl="2" marL="457200" rtl="0">
              <a:spcBef>
                <a:spcPts val="0"/>
              </a:spcBef>
              <a:spcAft>
                <a:spcPts val="0"/>
              </a:spcAft>
              <a:buSzPts val="1600"/>
              <a:buFont typeface="Roboto Medium"/>
              <a:buNone/>
              <a:defRPr sz="1600">
                <a:latin typeface="Roboto Medium"/>
                <a:ea typeface="Roboto Medium"/>
                <a:cs typeface="Roboto Medium"/>
                <a:sym typeface="Roboto Medium"/>
              </a:defRPr>
            </a:lvl3pPr>
            <a:lvl4pPr indent="-228600" lvl="3" marL="457200" rtl="0">
              <a:spcBef>
                <a:spcPts val="0"/>
              </a:spcBef>
              <a:spcAft>
                <a:spcPts val="0"/>
              </a:spcAft>
              <a:buSzPts val="1600"/>
              <a:buFont typeface="Roboto Medium"/>
              <a:buNone/>
              <a:defRPr sz="1600">
                <a:latin typeface="Roboto Medium"/>
                <a:ea typeface="Roboto Medium"/>
                <a:cs typeface="Roboto Medium"/>
                <a:sym typeface="Roboto Medium"/>
              </a:defRPr>
            </a:lvl4pPr>
            <a:lvl5pPr indent="-228600" lvl="4" marL="457200" rtl="0">
              <a:spcBef>
                <a:spcPts val="0"/>
              </a:spcBef>
              <a:spcAft>
                <a:spcPts val="0"/>
              </a:spcAft>
              <a:buSzPts val="1600"/>
              <a:buFont typeface="Roboto Medium"/>
              <a:buNone/>
              <a:defRPr sz="1600">
                <a:latin typeface="Roboto Medium"/>
                <a:ea typeface="Roboto Medium"/>
                <a:cs typeface="Roboto Medium"/>
                <a:sym typeface="Roboto Medium"/>
              </a:defRPr>
            </a:lvl5pPr>
            <a:lvl6pPr indent="-228600" lvl="5" marL="457200" rtl="0">
              <a:spcBef>
                <a:spcPts val="0"/>
              </a:spcBef>
              <a:spcAft>
                <a:spcPts val="0"/>
              </a:spcAft>
              <a:buSzPts val="1600"/>
              <a:buFont typeface="Roboto Medium"/>
              <a:buNone/>
              <a:defRPr sz="1600">
                <a:latin typeface="Roboto Medium"/>
                <a:ea typeface="Roboto Medium"/>
                <a:cs typeface="Roboto Medium"/>
                <a:sym typeface="Roboto Medium"/>
              </a:defRPr>
            </a:lvl6pPr>
            <a:lvl7pPr indent="-228600" lvl="6" marL="457200" rtl="0">
              <a:spcBef>
                <a:spcPts val="0"/>
              </a:spcBef>
              <a:spcAft>
                <a:spcPts val="0"/>
              </a:spcAft>
              <a:buSzPts val="1600"/>
              <a:buFont typeface="Roboto Medium"/>
              <a:buNone/>
              <a:defRPr sz="1600">
                <a:latin typeface="Roboto Medium"/>
                <a:ea typeface="Roboto Medium"/>
                <a:cs typeface="Roboto Medium"/>
                <a:sym typeface="Roboto Medium"/>
              </a:defRPr>
            </a:lvl7pPr>
            <a:lvl8pPr indent="-228600" lvl="7" marL="457200" rtl="0">
              <a:spcBef>
                <a:spcPts val="0"/>
              </a:spcBef>
              <a:spcAft>
                <a:spcPts val="0"/>
              </a:spcAft>
              <a:buSzPts val="1600"/>
              <a:buFont typeface="Roboto Medium"/>
              <a:buNone/>
              <a:defRPr sz="1600">
                <a:latin typeface="Roboto Medium"/>
                <a:ea typeface="Roboto Medium"/>
                <a:cs typeface="Roboto Medium"/>
                <a:sym typeface="Roboto Medium"/>
              </a:defRPr>
            </a:lvl8pPr>
            <a:lvl9pPr indent="-228600" lvl="8" marL="457200" rtl="0">
              <a:spcBef>
                <a:spcPts val="0"/>
              </a:spcBef>
              <a:spcAft>
                <a:spcPts val="0"/>
              </a:spcAft>
              <a:buSzPts val="1600"/>
              <a:buFont typeface="Roboto Medium"/>
              <a:buNone/>
              <a:defRPr sz="1600">
                <a:latin typeface="Roboto Medium"/>
                <a:ea typeface="Roboto Medium"/>
                <a:cs typeface="Roboto Medium"/>
                <a:sym typeface="Roboto Medium"/>
              </a:defRPr>
            </a:lvl9pPr>
          </a:lstStyle>
          <a:p/>
        </p:txBody>
      </p:sp>
      <p:sp>
        <p:nvSpPr>
          <p:cNvPr id="79" name="Google Shape;79;p18"/>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80" name="Google Shape;80;p18"/>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81" name="Google Shape;81;p18"/>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82" name="Google Shape;82;p18"/>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cer">
  <p:cSld name="CUSTOM_14">
    <p:spTree>
      <p:nvGrpSpPr>
        <p:cNvPr id="83" name="Shape 83"/>
        <p:cNvGrpSpPr/>
        <p:nvPr/>
      </p:nvGrpSpPr>
      <p:grpSpPr>
        <a:xfrm>
          <a:off x="0" y="0"/>
          <a:ext cx="0" cy="0"/>
          <a:chOff x="0" y="0"/>
          <a:chExt cx="0" cy="0"/>
        </a:xfrm>
      </p:grpSpPr>
      <p:sp>
        <p:nvSpPr>
          <p:cNvPr id="84" name="Google Shape;84;p19"/>
          <p:cNvSpPr/>
          <p:nvPr/>
        </p:nvSpPr>
        <p:spPr>
          <a:xfrm flipH="1" rot="10800000">
            <a:off x="-9525" y="-14924"/>
            <a:ext cx="9162900" cy="51753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1" sz="2400">
                <a:latin typeface="Roboto"/>
                <a:ea typeface="Roboto"/>
                <a:cs typeface="Roboto"/>
                <a:sym typeface="Roboto"/>
              </a:defRPr>
            </a:lvl1pPr>
            <a:lvl2pPr lvl="1" rtl="0" algn="ctr">
              <a:spcBef>
                <a:spcPts val="0"/>
              </a:spcBef>
              <a:spcAft>
                <a:spcPts val="0"/>
              </a:spcAft>
              <a:buNone/>
              <a:defRPr sz="2400">
                <a:solidFill>
                  <a:srgbClr val="073042"/>
                </a:solidFill>
                <a:latin typeface="Roboto"/>
                <a:ea typeface="Roboto"/>
                <a:cs typeface="Roboto"/>
                <a:sym typeface="Roboto"/>
              </a:defRPr>
            </a:lvl2pPr>
            <a:lvl3pPr lvl="2" rtl="0" algn="ctr">
              <a:spcBef>
                <a:spcPts val="0"/>
              </a:spcBef>
              <a:spcAft>
                <a:spcPts val="0"/>
              </a:spcAft>
              <a:buNone/>
              <a:defRPr sz="2400">
                <a:solidFill>
                  <a:srgbClr val="073042"/>
                </a:solidFill>
                <a:latin typeface="Roboto"/>
                <a:ea typeface="Roboto"/>
                <a:cs typeface="Roboto"/>
                <a:sym typeface="Roboto"/>
              </a:defRPr>
            </a:lvl3pPr>
            <a:lvl4pPr lvl="3" rtl="0" algn="ctr">
              <a:spcBef>
                <a:spcPts val="0"/>
              </a:spcBef>
              <a:spcAft>
                <a:spcPts val="0"/>
              </a:spcAft>
              <a:buNone/>
              <a:defRPr sz="2400">
                <a:solidFill>
                  <a:srgbClr val="073042"/>
                </a:solidFill>
                <a:latin typeface="Roboto"/>
                <a:ea typeface="Roboto"/>
                <a:cs typeface="Roboto"/>
                <a:sym typeface="Roboto"/>
              </a:defRPr>
            </a:lvl4pPr>
            <a:lvl5pPr lvl="4" rtl="0" algn="ctr">
              <a:spcBef>
                <a:spcPts val="0"/>
              </a:spcBef>
              <a:spcAft>
                <a:spcPts val="0"/>
              </a:spcAft>
              <a:buNone/>
              <a:defRPr sz="2400">
                <a:solidFill>
                  <a:srgbClr val="073042"/>
                </a:solidFill>
                <a:latin typeface="Roboto"/>
                <a:ea typeface="Roboto"/>
                <a:cs typeface="Roboto"/>
                <a:sym typeface="Roboto"/>
              </a:defRPr>
            </a:lvl5pPr>
            <a:lvl6pPr lvl="5" rtl="0" algn="ctr">
              <a:spcBef>
                <a:spcPts val="0"/>
              </a:spcBef>
              <a:spcAft>
                <a:spcPts val="0"/>
              </a:spcAft>
              <a:buNone/>
              <a:defRPr sz="2400">
                <a:solidFill>
                  <a:srgbClr val="073042"/>
                </a:solidFill>
                <a:latin typeface="Roboto"/>
                <a:ea typeface="Roboto"/>
                <a:cs typeface="Roboto"/>
                <a:sym typeface="Roboto"/>
              </a:defRPr>
            </a:lvl6pPr>
            <a:lvl7pPr lvl="6" rtl="0" algn="ctr">
              <a:spcBef>
                <a:spcPts val="0"/>
              </a:spcBef>
              <a:spcAft>
                <a:spcPts val="0"/>
              </a:spcAft>
              <a:buNone/>
              <a:defRPr sz="2400">
                <a:solidFill>
                  <a:srgbClr val="073042"/>
                </a:solidFill>
                <a:latin typeface="Roboto"/>
                <a:ea typeface="Roboto"/>
                <a:cs typeface="Roboto"/>
                <a:sym typeface="Roboto"/>
              </a:defRPr>
            </a:lvl7pPr>
            <a:lvl8pPr lvl="7" rtl="0" algn="ctr">
              <a:spcBef>
                <a:spcPts val="0"/>
              </a:spcBef>
              <a:spcAft>
                <a:spcPts val="0"/>
              </a:spcAft>
              <a:buNone/>
              <a:defRPr sz="2400">
                <a:solidFill>
                  <a:srgbClr val="073042"/>
                </a:solidFill>
                <a:latin typeface="Roboto"/>
                <a:ea typeface="Roboto"/>
                <a:cs typeface="Roboto"/>
                <a:sym typeface="Roboto"/>
              </a:defRPr>
            </a:lvl8pPr>
            <a:lvl9pPr lvl="8" rtl="0" algn="ctr">
              <a:spcBef>
                <a:spcPts val="0"/>
              </a:spcBef>
              <a:spcAft>
                <a:spcPts val="0"/>
              </a:spcAft>
              <a:buNone/>
              <a:defRPr sz="2400">
                <a:solidFill>
                  <a:srgbClr val="073042"/>
                </a:solidFill>
                <a:latin typeface="Roboto"/>
                <a:ea typeface="Roboto"/>
                <a:cs typeface="Roboto"/>
                <a:sym typeface="Roboto"/>
              </a:defRPr>
            </a:lvl9pPr>
          </a:lstStyle>
          <a:p/>
        </p:txBody>
      </p:sp>
      <p:pic>
        <p:nvPicPr>
          <p:cNvPr id="86" name="Google Shape;86;p19"/>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87" name="Google Shape;87;p19"/>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USTOM_33">
    <p:spTree>
      <p:nvGrpSpPr>
        <p:cNvPr id="88" name="Shape 88"/>
        <p:cNvGrpSpPr/>
        <p:nvPr/>
      </p:nvGrpSpPr>
      <p:grpSpPr>
        <a:xfrm>
          <a:off x="0" y="0"/>
          <a:ext cx="0" cy="0"/>
          <a:chOff x="0" y="0"/>
          <a:chExt cx="0" cy="0"/>
        </a:xfrm>
      </p:grpSpPr>
      <p:sp>
        <p:nvSpPr>
          <p:cNvPr id="89" name="Google Shape;89;p20"/>
          <p:cNvSpPr txBox="1"/>
          <p:nvPr>
            <p:ph type="title"/>
          </p:nvPr>
        </p:nvSpPr>
        <p:spPr>
          <a:xfrm>
            <a:off x="681500" y="1632326"/>
            <a:ext cx="3514200" cy="3162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90" name="Google Shape;90;p20"/>
          <p:cNvSpPr txBox="1"/>
          <p:nvPr>
            <p:ph idx="2" type="title"/>
          </p:nvPr>
        </p:nvSpPr>
        <p:spPr>
          <a:xfrm>
            <a:off x="681500" y="1948526"/>
            <a:ext cx="3514200" cy="3162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91" name="Google Shape;91;p20"/>
          <p:cNvSpPr txBox="1"/>
          <p:nvPr>
            <p:ph idx="3"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92" name="Google Shape;92;p20"/>
          <p:cNvSpPr txBox="1"/>
          <p:nvPr>
            <p:ph idx="4"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sp>
        <p:nvSpPr>
          <p:cNvPr id="93" name="Google Shape;93;p20"/>
          <p:cNvSpPr txBox="1"/>
          <p:nvPr>
            <p:ph idx="5" type="title"/>
          </p:nvPr>
        </p:nvSpPr>
        <p:spPr>
          <a:xfrm>
            <a:off x="300500" y="3824278"/>
            <a:ext cx="3514200" cy="316200"/>
          </a:xfrm>
          <a:prstGeom prst="rect">
            <a:avLst/>
          </a:prstGeom>
          <a:noFill/>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0" sz="600">
                <a:latin typeface="Roboto Medium"/>
                <a:ea typeface="Roboto Medium"/>
                <a:cs typeface="Roboto Medium"/>
                <a:sym typeface="Roboto Medium"/>
              </a:defRPr>
            </a:lvl1pPr>
            <a:lvl2pPr lvl="1" rtl="0">
              <a:spcBef>
                <a:spcPts val="600"/>
              </a:spcBef>
              <a:spcAft>
                <a:spcPts val="0"/>
              </a:spcAft>
              <a:buNone/>
              <a:defRPr b="0" sz="600">
                <a:latin typeface="Roboto Medium"/>
                <a:ea typeface="Roboto Medium"/>
                <a:cs typeface="Roboto Medium"/>
                <a:sym typeface="Roboto Medium"/>
              </a:defRPr>
            </a:lvl2pPr>
            <a:lvl3pPr lvl="2" rtl="0">
              <a:spcBef>
                <a:spcPts val="0"/>
              </a:spcBef>
              <a:spcAft>
                <a:spcPts val="0"/>
              </a:spcAft>
              <a:buNone/>
              <a:defRPr b="0" sz="600">
                <a:latin typeface="Roboto Medium"/>
                <a:ea typeface="Roboto Medium"/>
                <a:cs typeface="Roboto Medium"/>
                <a:sym typeface="Roboto Medium"/>
              </a:defRPr>
            </a:lvl3pPr>
            <a:lvl4pPr lvl="3" rtl="0">
              <a:spcBef>
                <a:spcPts val="0"/>
              </a:spcBef>
              <a:spcAft>
                <a:spcPts val="0"/>
              </a:spcAft>
              <a:buNone/>
              <a:defRPr b="0" sz="600">
                <a:latin typeface="Roboto Medium"/>
                <a:ea typeface="Roboto Medium"/>
                <a:cs typeface="Roboto Medium"/>
                <a:sym typeface="Roboto Medium"/>
              </a:defRPr>
            </a:lvl4pPr>
            <a:lvl5pPr lvl="4" rtl="0">
              <a:spcBef>
                <a:spcPts val="0"/>
              </a:spcBef>
              <a:spcAft>
                <a:spcPts val="0"/>
              </a:spcAft>
              <a:buNone/>
              <a:defRPr b="0" sz="600">
                <a:latin typeface="Roboto Medium"/>
                <a:ea typeface="Roboto Medium"/>
                <a:cs typeface="Roboto Medium"/>
                <a:sym typeface="Roboto Medium"/>
              </a:defRPr>
            </a:lvl5pPr>
            <a:lvl6pPr lvl="5" rtl="0">
              <a:spcBef>
                <a:spcPts val="0"/>
              </a:spcBef>
              <a:spcAft>
                <a:spcPts val="0"/>
              </a:spcAft>
              <a:buNone/>
              <a:defRPr b="0" sz="600">
                <a:latin typeface="Roboto Medium"/>
                <a:ea typeface="Roboto Medium"/>
                <a:cs typeface="Roboto Medium"/>
                <a:sym typeface="Roboto Medium"/>
              </a:defRPr>
            </a:lvl6pPr>
            <a:lvl7pPr lvl="6" rtl="0">
              <a:spcBef>
                <a:spcPts val="0"/>
              </a:spcBef>
              <a:spcAft>
                <a:spcPts val="0"/>
              </a:spcAft>
              <a:buNone/>
              <a:defRPr b="0" sz="600">
                <a:latin typeface="Roboto Medium"/>
                <a:ea typeface="Roboto Medium"/>
                <a:cs typeface="Roboto Medium"/>
                <a:sym typeface="Roboto Medium"/>
              </a:defRPr>
            </a:lvl7pPr>
            <a:lvl8pPr lvl="7" rtl="0">
              <a:spcBef>
                <a:spcPts val="0"/>
              </a:spcBef>
              <a:spcAft>
                <a:spcPts val="0"/>
              </a:spcAft>
              <a:buNone/>
              <a:defRPr b="0" sz="600">
                <a:latin typeface="Roboto Medium"/>
                <a:ea typeface="Roboto Medium"/>
                <a:cs typeface="Roboto Medium"/>
                <a:sym typeface="Roboto Medium"/>
              </a:defRPr>
            </a:lvl8pPr>
            <a:lvl9pPr lvl="8" rtl="0">
              <a:spcBef>
                <a:spcPts val="0"/>
              </a:spcBef>
              <a:spcAft>
                <a:spcPts val="0"/>
              </a:spcAft>
              <a:buNone/>
              <a:defRPr b="0" sz="600">
                <a:latin typeface="Roboto Medium"/>
                <a:ea typeface="Roboto Medium"/>
                <a:cs typeface="Roboto Medium"/>
                <a:sym typeface="Roboto Medium"/>
              </a:defRPr>
            </a:lvl9pPr>
          </a:lstStyle>
          <a:p/>
        </p:txBody>
      </p:sp>
      <p:pic>
        <p:nvPicPr>
          <p:cNvPr id="94" name="Google Shape;94;p20"/>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95" name="Google Shape;95;p20"/>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96" name="Google Shape;96;p20"/>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30">
    <p:spTree>
      <p:nvGrpSpPr>
        <p:cNvPr id="97" name="Shape 97"/>
        <p:cNvGrpSpPr/>
        <p:nvPr/>
      </p:nvGrpSpPr>
      <p:grpSpPr>
        <a:xfrm>
          <a:off x="0" y="0"/>
          <a:ext cx="0" cy="0"/>
          <a:chOff x="0" y="0"/>
          <a:chExt cx="0" cy="0"/>
        </a:xfrm>
      </p:grpSpPr>
      <p:sp>
        <p:nvSpPr>
          <p:cNvPr id="98" name="Google Shape;98;p21"/>
          <p:cNvSpPr/>
          <p:nvPr/>
        </p:nvSpPr>
        <p:spPr>
          <a:xfrm flipH="1" rot="10800000">
            <a:off x="-9525" y="-14924"/>
            <a:ext cx="9162900" cy="51753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txBox="1"/>
          <p:nvPr>
            <p:ph type="title"/>
          </p:nvPr>
        </p:nvSpPr>
        <p:spPr>
          <a:xfrm>
            <a:off x="286950" y="1903275"/>
            <a:ext cx="4635300" cy="7869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3600">
                <a:latin typeface="Roboto"/>
                <a:ea typeface="Roboto"/>
                <a:cs typeface="Roboto"/>
                <a:sym typeface="Roboto"/>
              </a:defRPr>
            </a:lvl1pPr>
            <a:lvl2pPr lvl="1" rtl="0">
              <a:spcBef>
                <a:spcPts val="0"/>
              </a:spcBef>
              <a:spcAft>
                <a:spcPts val="0"/>
              </a:spcAft>
              <a:buNone/>
              <a:defRPr b="1" sz="3600">
                <a:latin typeface="Roboto"/>
                <a:ea typeface="Roboto"/>
                <a:cs typeface="Roboto"/>
                <a:sym typeface="Roboto"/>
              </a:defRPr>
            </a:lvl2pPr>
            <a:lvl3pPr lvl="2" rtl="0">
              <a:spcBef>
                <a:spcPts val="0"/>
              </a:spcBef>
              <a:spcAft>
                <a:spcPts val="0"/>
              </a:spcAft>
              <a:buNone/>
              <a:defRPr b="1" sz="3600">
                <a:latin typeface="Roboto"/>
                <a:ea typeface="Roboto"/>
                <a:cs typeface="Roboto"/>
                <a:sym typeface="Roboto"/>
              </a:defRPr>
            </a:lvl3pPr>
            <a:lvl4pPr lvl="3" rtl="0">
              <a:spcBef>
                <a:spcPts val="0"/>
              </a:spcBef>
              <a:spcAft>
                <a:spcPts val="0"/>
              </a:spcAft>
              <a:buNone/>
              <a:defRPr b="1" sz="3600">
                <a:latin typeface="Roboto"/>
                <a:ea typeface="Roboto"/>
                <a:cs typeface="Roboto"/>
                <a:sym typeface="Roboto"/>
              </a:defRPr>
            </a:lvl4pPr>
            <a:lvl5pPr lvl="4" rtl="0">
              <a:spcBef>
                <a:spcPts val="0"/>
              </a:spcBef>
              <a:spcAft>
                <a:spcPts val="0"/>
              </a:spcAft>
              <a:buNone/>
              <a:defRPr b="1" sz="3600">
                <a:latin typeface="Roboto"/>
                <a:ea typeface="Roboto"/>
                <a:cs typeface="Roboto"/>
                <a:sym typeface="Roboto"/>
              </a:defRPr>
            </a:lvl5pPr>
            <a:lvl6pPr lvl="5" rtl="0">
              <a:spcBef>
                <a:spcPts val="0"/>
              </a:spcBef>
              <a:spcAft>
                <a:spcPts val="0"/>
              </a:spcAft>
              <a:buNone/>
              <a:defRPr b="1" sz="3600">
                <a:latin typeface="Roboto"/>
                <a:ea typeface="Roboto"/>
                <a:cs typeface="Roboto"/>
                <a:sym typeface="Roboto"/>
              </a:defRPr>
            </a:lvl6pPr>
            <a:lvl7pPr lvl="6" rtl="0">
              <a:spcBef>
                <a:spcPts val="0"/>
              </a:spcBef>
              <a:spcAft>
                <a:spcPts val="0"/>
              </a:spcAft>
              <a:buNone/>
              <a:defRPr b="1" sz="3600">
                <a:latin typeface="Roboto"/>
                <a:ea typeface="Roboto"/>
                <a:cs typeface="Roboto"/>
                <a:sym typeface="Roboto"/>
              </a:defRPr>
            </a:lvl7pPr>
            <a:lvl8pPr lvl="7" rtl="0">
              <a:spcBef>
                <a:spcPts val="0"/>
              </a:spcBef>
              <a:spcAft>
                <a:spcPts val="0"/>
              </a:spcAft>
              <a:buNone/>
              <a:defRPr b="1" sz="3600">
                <a:latin typeface="Roboto"/>
                <a:ea typeface="Roboto"/>
                <a:cs typeface="Roboto"/>
                <a:sym typeface="Roboto"/>
              </a:defRPr>
            </a:lvl8pPr>
            <a:lvl9pPr lvl="8" rtl="0">
              <a:spcBef>
                <a:spcPts val="0"/>
              </a:spcBef>
              <a:spcAft>
                <a:spcPts val="0"/>
              </a:spcAft>
              <a:buNone/>
              <a:defRPr b="1" sz="3600">
                <a:latin typeface="Roboto"/>
                <a:ea typeface="Roboto"/>
                <a:cs typeface="Roboto"/>
                <a:sym typeface="Roboto"/>
              </a:defRPr>
            </a:lvl9pPr>
          </a:lstStyle>
          <a:p/>
        </p:txBody>
      </p:sp>
      <p:sp>
        <p:nvSpPr>
          <p:cNvPr id="100" name="Google Shape;100;p21"/>
          <p:cNvSpPr txBox="1"/>
          <p:nvPr>
            <p:ph idx="1" type="subTitle"/>
          </p:nvPr>
        </p:nvSpPr>
        <p:spPr>
          <a:xfrm>
            <a:off x="286950" y="2677725"/>
            <a:ext cx="4635300" cy="5625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2400">
                <a:latin typeface="Roboto"/>
                <a:ea typeface="Roboto"/>
                <a:cs typeface="Roboto"/>
                <a:sym typeface="Roboto"/>
              </a:defRPr>
            </a:lvl1pPr>
            <a:lvl2pPr lvl="1" rtl="0">
              <a:spcBef>
                <a:spcPts val="0"/>
              </a:spcBef>
              <a:spcAft>
                <a:spcPts val="0"/>
              </a:spcAft>
              <a:buNone/>
              <a:defRPr sz="2400">
                <a:latin typeface="Roboto"/>
                <a:ea typeface="Roboto"/>
                <a:cs typeface="Roboto"/>
                <a:sym typeface="Roboto"/>
              </a:defRPr>
            </a:lvl2pPr>
            <a:lvl3pPr lvl="2" rtl="0">
              <a:spcBef>
                <a:spcPts val="1600"/>
              </a:spcBef>
              <a:spcAft>
                <a:spcPts val="0"/>
              </a:spcAft>
              <a:buNone/>
              <a:defRPr sz="2400">
                <a:latin typeface="Roboto"/>
                <a:ea typeface="Roboto"/>
                <a:cs typeface="Roboto"/>
                <a:sym typeface="Roboto"/>
              </a:defRPr>
            </a:lvl3pPr>
            <a:lvl4pPr lvl="3" rtl="0">
              <a:spcBef>
                <a:spcPts val="1600"/>
              </a:spcBef>
              <a:spcAft>
                <a:spcPts val="0"/>
              </a:spcAft>
              <a:buNone/>
              <a:defRPr sz="2400">
                <a:latin typeface="Roboto"/>
                <a:ea typeface="Roboto"/>
                <a:cs typeface="Roboto"/>
                <a:sym typeface="Roboto"/>
              </a:defRPr>
            </a:lvl4pPr>
            <a:lvl5pPr lvl="4" rtl="0">
              <a:spcBef>
                <a:spcPts val="1600"/>
              </a:spcBef>
              <a:spcAft>
                <a:spcPts val="0"/>
              </a:spcAft>
              <a:buNone/>
              <a:defRPr sz="2400">
                <a:latin typeface="Roboto"/>
                <a:ea typeface="Roboto"/>
                <a:cs typeface="Roboto"/>
                <a:sym typeface="Roboto"/>
              </a:defRPr>
            </a:lvl5pPr>
            <a:lvl6pPr lvl="5" rtl="0">
              <a:spcBef>
                <a:spcPts val="1600"/>
              </a:spcBef>
              <a:spcAft>
                <a:spcPts val="0"/>
              </a:spcAft>
              <a:buNone/>
              <a:defRPr sz="2400">
                <a:latin typeface="Roboto"/>
                <a:ea typeface="Roboto"/>
                <a:cs typeface="Roboto"/>
                <a:sym typeface="Roboto"/>
              </a:defRPr>
            </a:lvl6pPr>
            <a:lvl7pPr lvl="6" rtl="0">
              <a:spcBef>
                <a:spcPts val="1600"/>
              </a:spcBef>
              <a:spcAft>
                <a:spcPts val="0"/>
              </a:spcAft>
              <a:buNone/>
              <a:defRPr sz="2400">
                <a:latin typeface="Roboto"/>
                <a:ea typeface="Roboto"/>
                <a:cs typeface="Roboto"/>
                <a:sym typeface="Roboto"/>
              </a:defRPr>
            </a:lvl7pPr>
            <a:lvl8pPr lvl="7" rtl="0">
              <a:spcBef>
                <a:spcPts val="1600"/>
              </a:spcBef>
              <a:spcAft>
                <a:spcPts val="0"/>
              </a:spcAft>
              <a:buNone/>
              <a:defRPr sz="2400">
                <a:latin typeface="Roboto"/>
                <a:ea typeface="Roboto"/>
                <a:cs typeface="Roboto"/>
                <a:sym typeface="Roboto"/>
              </a:defRPr>
            </a:lvl8pPr>
            <a:lvl9pPr lvl="8" rtl="0">
              <a:spcBef>
                <a:spcPts val="1600"/>
              </a:spcBef>
              <a:spcAft>
                <a:spcPts val="1600"/>
              </a:spcAft>
              <a:buNone/>
              <a:defRPr sz="2400">
                <a:latin typeface="Roboto"/>
                <a:ea typeface="Roboto"/>
                <a:cs typeface="Roboto"/>
                <a:sym typeface="Roboto"/>
              </a:defRPr>
            </a:lvl9pPr>
          </a:lstStyle>
          <a:p/>
        </p:txBody>
      </p:sp>
      <p:sp>
        <p:nvSpPr>
          <p:cNvPr id="101" name="Google Shape;101;p21"/>
          <p:cNvSpPr/>
          <p:nvPr/>
        </p:nvSpPr>
        <p:spPr>
          <a:xfrm>
            <a:off x="4245600" y="3880415"/>
            <a:ext cx="2570100" cy="25701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rot="-5400000">
            <a:off x="4254680" y="3880353"/>
            <a:ext cx="2570100" cy="25701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rot="10800000">
            <a:off x="6199867" y="681100"/>
            <a:ext cx="2600400" cy="2600400"/>
          </a:xfrm>
          <a:prstGeom prst="arc">
            <a:avLst>
              <a:gd fmla="val 16200000" name="adj1"/>
              <a:gd fmla="val 0" name="adj2"/>
            </a:avLst>
          </a:prstGeom>
          <a:noFill/>
          <a:ln cap="flat" cmpd="sng" w="152400">
            <a:solidFill>
              <a:srgbClr val="073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rot="5400000">
            <a:off x="6189356" y="681127"/>
            <a:ext cx="2600400" cy="2600400"/>
          </a:xfrm>
          <a:prstGeom prst="arc">
            <a:avLst>
              <a:gd fmla="val 16200000" name="adj1"/>
              <a:gd fmla="val 0" name="adj2"/>
            </a:avLst>
          </a:prstGeom>
          <a:noFill/>
          <a:ln cap="flat" cmpd="sng" w="152400">
            <a:solidFill>
              <a:srgbClr val="073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21"/>
          <p:cNvCxnSpPr/>
          <p:nvPr/>
        </p:nvCxnSpPr>
        <p:spPr>
          <a:xfrm rot="-5400000">
            <a:off x="5198345" y="986635"/>
            <a:ext cx="2003100" cy="0"/>
          </a:xfrm>
          <a:prstGeom prst="straightConnector1">
            <a:avLst/>
          </a:prstGeom>
          <a:noFill/>
          <a:ln cap="flat" cmpd="sng" w="152400">
            <a:solidFill>
              <a:srgbClr val="073042"/>
            </a:solidFill>
            <a:prstDash val="solid"/>
            <a:round/>
            <a:headEnd len="med" w="med" type="none"/>
            <a:tailEnd len="med" w="med" type="none"/>
          </a:ln>
        </p:spPr>
      </p:cxnSp>
      <p:cxnSp>
        <p:nvCxnSpPr>
          <p:cNvPr id="106" name="Google Shape;106;p21"/>
          <p:cNvCxnSpPr/>
          <p:nvPr/>
        </p:nvCxnSpPr>
        <p:spPr>
          <a:xfrm rot="-5400000">
            <a:off x="7788210" y="986635"/>
            <a:ext cx="2003100" cy="0"/>
          </a:xfrm>
          <a:prstGeom prst="straightConnector1">
            <a:avLst/>
          </a:prstGeom>
          <a:noFill/>
          <a:ln cap="flat" cmpd="sng" w="152400">
            <a:solidFill>
              <a:srgbClr val="073042"/>
            </a:solidFill>
            <a:prstDash val="solid"/>
            <a:round/>
            <a:headEnd len="med" w="med" type="none"/>
            <a:tailEnd len="med" w="med" type="none"/>
          </a:ln>
        </p:spPr>
      </p:cxnSp>
      <p:pic>
        <p:nvPicPr>
          <p:cNvPr id="107" name="Google Shape;107;p21"/>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08" name="Google Shape;108;p21"/>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cSld name="CUSTOM_17">
    <p:spTree>
      <p:nvGrpSpPr>
        <p:cNvPr id="109" name="Shape 109"/>
        <p:cNvGrpSpPr/>
        <p:nvPr/>
      </p:nvGrpSpPr>
      <p:grpSpPr>
        <a:xfrm>
          <a:off x="0" y="0"/>
          <a:ext cx="0" cy="0"/>
          <a:chOff x="0" y="0"/>
          <a:chExt cx="0" cy="0"/>
        </a:xfrm>
      </p:grpSpPr>
      <p:sp>
        <p:nvSpPr>
          <p:cNvPr id="110" name="Google Shape;110;p22"/>
          <p:cNvSpPr/>
          <p:nvPr/>
        </p:nvSpPr>
        <p:spPr>
          <a:xfrm flipH="1" rot="10800000">
            <a:off x="4573775" y="-12900"/>
            <a:ext cx="4581300" cy="51636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112" name="Google Shape;112;p22"/>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113" name="Google Shape;113;p22"/>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114" name="Google Shape;114;p22"/>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15" name="Google Shape;115;p22"/>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116" name="Google Shape;116;p22"/>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1">
  <p:cSld name="CUSTOM_17_1">
    <p:spTree>
      <p:nvGrpSpPr>
        <p:cNvPr id="117" name="Shape 117"/>
        <p:cNvGrpSpPr/>
        <p:nvPr/>
      </p:nvGrpSpPr>
      <p:grpSpPr>
        <a:xfrm>
          <a:off x="0" y="0"/>
          <a:ext cx="0" cy="0"/>
          <a:chOff x="0" y="0"/>
          <a:chExt cx="0" cy="0"/>
        </a:xfrm>
      </p:grpSpPr>
      <p:sp>
        <p:nvSpPr>
          <p:cNvPr id="118" name="Google Shape;118;p23"/>
          <p:cNvSpPr/>
          <p:nvPr/>
        </p:nvSpPr>
        <p:spPr>
          <a:xfrm flipH="1" rot="10800000">
            <a:off x="4573775" y="-12900"/>
            <a:ext cx="4581300" cy="51636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120" name="Google Shape;120;p23"/>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121" name="Google Shape;121;p23"/>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122" name="Google Shape;122;p23"/>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23" name="Google Shape;123;p23"/>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cer 1">
  <p:cSld name="CUSTOM_41">
    <p:spTree>
      <p:nvGrpSpPr>
        <p:cNvPr id="124" name="Shape 124"/>
        <p:cNvGrpSpPr/>
        <p:nvPr/>
      </p:nvGrpSpPr>
      <p:grpSpPr>
        <a:xfrm>
          <a:off x="0" y="0"/>
          <a:ext cx="0" cy="0"/>
          <a:chOff x="0" y="0"/>
          <a:chExt cx="0" cy="0"/>
        </a:xfrm>
      </p:grpSpPr>
      <p:sp>
        <p:nvSpPr>
          <p:cNvPr id="125" name="Google Shape;125;p24"/>
          <p:cNvSpPr/>
          <p:nvPr/>
        </p:nvSpPr>
        <p:spPr>
          <a:xfrm flipH="1" rot="10800000">
            <a:off x="-28000" y="-14925"/>
            <a:ext cx="9181500" cy="51753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1" sz="2400">
                <a:solidFill>
                  <a:srgbClr val="FFFFFF"/>
                </a:solidFill>
                <a:latin typeface="Roboto"/>
                <a:ea typeface="Roboto"/>
                <a:cs typeface="Roboto"/>
                <a:sym typeface="Roboto"/>
              </a:defRPr>
            </a:lvl1pPr>
            <a:lvl2pPr lvl="1" rtl="0" algn="ctr">
              <a:spcBef>
                <a:spcPts val="0"/>
              </a:spcBef>
              <a:spcAft>
                <a:spcPts val="0"/>
              </a:spcAft>
              <a:buNone/>
              <a:defRPr sz="2400">
                <a:solidFill>
                  <a:srgbClr val="FFFFFF"/>
                </a:solidFill>
                <a:latin typeface="Roboto"/>
                <a:ea typeface="Roboto"/>
                <a:cs typeface="Roboto"/>
                <a:sym typeface="Roboto"/>
              </a:defRPr>
            </a:lvl2pPr>
            <a:lvl3pPr lvl="2" rtl="0" algn="ctr">
              <a:spcBef>
                <a:spcPts val="0"/>
              </a:spcBef>
              <a:spcAft>
                <a:spcPts val="0"/>
              </a:spcAft>
              <a:buNone/>
              <a:defRPr sz="2400">
                <a:solidFill>
                  <a:srgbClr val="FFFFFF"/>
                </a:solidFill>
                <a:latin typeface="Roboto"/>
                <a:ea typeface="Roboto"/>
                <a:cs typeface="Roboto"/>
                <a:sym typeface="Roboto"/>
              </a:defRPr>
            </a:lvl3pPr>
            <a:lvl4pPr lvl="3" rtl="0" algn="ctr">
              <a:spcBef>
                <a:spcPts val="0"/>
              </a:spcBef>
              <a:spcAft>
                <a:spcPts val="0"/>
              </a:spcAft>
              <a:buNone/>
              <a:defRPr sz="2400">
                <a:solidFill>
                  <a:srgbClr val="FFFFFF"/>
                </a:solidFill>
                <a:latin typeface="Roboto"/>
                <a:ea typeface="Roboto"/>
                <a:cs typeface="Roboto"/>
                <a:sym typeface="Roboto"/>
              </a:defRPr>
            </a:lvl4pPr>
            <a:lvl5pPr lvl="4" rtl="0" algn="ctr">
              <a:spcBef>
                <a:spcPts val="0"/>
              </a:spcBef>
              <a:spcAft>
                <a:spcPts val="0"/>
              </a:spcAft>
              <a:buNone/>
              <a:defRPr sz="2400">
                <a:solidFill>
                  <a:srgbClr val="FFFFFF"/>
                </a:solidFill>
                <a:latin typeface="Roboto"/>
                <a:ea typeface="Roboto"/>
                <a:cs typeface="Roboto"/>
                <a:sym typeface="Roboto"/>
              </a:defRPr>
            </a:lvl5pPr>
            <a:lvl6pPr lvl="5" rtl="0" algn="ctr">
              <a:spcBef>
                <a:spcPts val="0"/>
              </a:spcBef>
              <a:spcAft>
                <a:spcPts val="0"/>
              </a:spcAft>
              <a:buNone/>
              <a:defRPr sz="2400">
                <a:solidFill>
                  <a:srgbClr val="FFFFFF"/>
                </a:solidFill>
                <a:latin typeface="Roboto"/>
                <a:ea typeface="Roboto"/>
                <a:cs typeface="Roboto"/>
                <a:sym typeface="Roboto"/>
              </a:defRPr>
            </a:lvl6pPr>
            <a:lvl7pPr lvl="6" rtl="0" algn="ctr">
              <a:spcBef>
                <a:spcPts val="0"/>
              </a:spcBef>
              <a:spcAft>
                <a:spcPts val="0"/>
              </a:spcAft>
              <a:buNone/>
              <a:defRPr sz="2400">
                <a:solidFill>
                  <a:srgbClr val="FFFFFF"/>
                </a:solidFill>
                <a:latin typeface="Roboto"/>
                <a:ea typeface="Roboto"/>
                <a:cs typeface="Roboto"/>
                <a:sym typeface="Roboto"/>
              </a:defRPr>
            </a:lvl7pPr>
            <a:lvl8pPr lvl="7" rtl="0" algn="ctr">
              <a:spcBef>
                <a:spcPts val="0"/>
              </a:spcBef>
              <a:spcAft>
                <a:spcPts val="0"/>
              </a:spcAft>
              <a:buNone/>
              <a:defRPr sz="2400">
                <a:solidFill>
                  <a:srgbClr val="FFFFFF"/>
                </a:solidFill>
                <a:latin typeface="Roboto"/>
                <a:ea typeface="Roboto"/>
                <a:cs typeface="Roboto"/>
                <a:sym typeface="Roboto"/>
              </a:defRPr>
            </a:lvl8pPr>
            <a:lvl9pPr lvl="8" rtl="0" algn="ctr">
              <a:spcBef>
                <a:spcPts val="0"/>
              </a:spcBef>
              <a:spcAft>
                <a:spcPts val="0"/>
              </a:spcAft>
              <a:buNone/>
              <a:defRPr sz="2400">
                <a:solidFill>
                  <a:srgbClr val="FFFFFF"/>
                </a:solidFill>
                <a:latin typeface="Roboto"/>
                <a:ea typeface="Roboto"/>
                <a:cs typeface="Roboto"/>
                <a:sym typeface="Roboto"/>
              </a:defRPr>
            </a:lvl9pPr>
          </a:lstStyle>
          <a:p/>
        </p:txBody>
      </p:sp>
      <p:pic>
        <p:nvPicPr>
          <p:cNvPr id="127" name="Google Shape;127;p24"/>
          <p:cNvPicPr preferRelativeResize="0"/>
          <p:nvPr/>
        </p:nvPicPr>
        <p:blipFill rotWithShape="1">
          <a:blip r:embed="rId2">
            <a:alphaModFix/>
          </a:blip>
          <a:srcRect b="40719" l="26139" r="39936" t="40717"/>
          <a:stretch/>
        </p:blipFill>
        <p:spPr>
          <a:xfrm>
            <a:off x="8135725" y="4798231"/>
            <a:ext cx="626400" cy="191905"/>
          </a:xfrm>
          <a:prstGeom prst="rect">
            <a:avLst/>
          </a:prstGeom>
          <a:noFill/>
          <a:ln>
            <a:noFill/>
          </a:ln>
        </p:spPr>
      </p:pic>
      <p:sp>
        <p:nvSpPr>
          <p:cNvPr id="128" name="Google Shape;128;p24"/>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129" name="Google Shape;129;p24"/>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3">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2">
  <p:cSld name="CUSTOM_32">
    <p:spTree>
      <p:nvGrpSpPr>
        <p:cNvPr id="130" name="Shape 130"/>
        <p:cNvGrpSpPr/>
        <p:nvPr/>
      </p:nvGrpSpPr>
      <p:grpSpPr>
        <a:xfrm>
          <a:off x="0" y="0"/>
          <a:ext cx="0" cy="0"/>
          <a:chOff x="0" y="0"/>
          <a:chExt cx="0" cy="0"/>
        </a:xfrm>
      </p:grpSpPr>
      <p:sp>
        <p:nvSpPr>
          <p:cNvPr id="131" name="Google Shape;131;p25"/>
          <p:cNvSpPr/>
          <p:nvPr/>
        </p:nvSpPr>
        <p:spPr>
          <a:xfrm flipH="1" rot="10800000">
            <a:off x="4573700" y="-12950"/>
            <a:ext cx="4581300" cy="4680000"/>
          </a:xfrm>
          <a:prstGeom prst="rect">
            <a:avLst/>
          </a:prstGeom>
          <a:solidFill>
            <a:srgbClr val="428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type="title"/>
          </p:nvPr>
        </p:nvSpPr>
        <p:spPr>
          <a:xfrm>
            <a:off x="319416" y="-20100"/>
            <a:ext cx="3884100" cy="516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1" sz="2400">
                <a:latin typeface="Roboto"/>
                <a:ea typeface="Roboto"/>
                <a:cs typeface="Roboto"/>
                <a:sym typeface="Roboto"/>
              </a:defRPr>
            </a:lvl1pPr>
            <a:lvl2pPr lvl="1" rtl="0" algn="ctr">
              <a:spcBef>
                <a:spcPts val="0"/>
              </a:spcBef>
              <a:spcAft>
                <a:spcPts val="0"/>
              </a:spcAft>
              <a:buNone/>
              <a:defRPr b="1" sz="2400">
                <a:latin typeface="Roboto"/>
                <a:ea typeface="Roboto"/>
                <a:cs typeface="Roboto"/>
                <a:sym typeface="Roboto"/>
              </a:defRPr>
            </a:lvl2pPr>
            <a:lvl3pPr lvl="2" rtl="0" algn="ctr">
              <a:spcBef>
                <a:spcPts val="0"/>
              </a:spcBef>
              <a:spcAft>
                <a:spcPts val="0"/>
              </a:spcAft>
              <a:buNone/>
              <a:defRPr b="1" sz="2400">
                <a:latin typeface="Roboto"/>
                <a:ea typeface="Roboto"/>
                <a:cs typeface="Roboto"/>
                <a:sym typeface="Roboto"/>
              </a:defRPr>
            </a:lvl3pPr>
            <a:lvl4pPr lvl="3" rtl="0" algn="ctr">
              <a:spcBef>
                <a:spcPts val="0"/>
              </a:spcBef>
              <a:spcAft>
                <a:spcPts val="0"/>
              </a:spcAft>
              <a:buNone/>
              <a:defRPr b="1" sz="2400">
                <a:latin typeface="Roboto"/>
                <a:ea typeface="Roboto"/>
                <a:cs typeface="Roboto"/>
                <a:sym typeface="Roboto"/>
              </a:defRPr>
            </a:lvl4pPr>
            <a:lvl5pPr lvl="4" rtl="0" algn="ctr">
              <a:spcBef>
                <a:spcPts val="0"/>
              </a:spcBef>
              <a:spcAft>
                <a:spcPts val="0"/>
              </a:spcAft>
              <a:buNone/>
              <a:defRPr b="1" sz="2400">
                <a:latin typeface="Roboto"/>
                <a:ea typeface="Roboto"/>
                <a:cs typeface="Roboto"/>
                <a:sym typeface="Roboto"/>
              </a:defRPr>
            </a:lvl5pPr>
            <a:lvl6pPr lvl="5" rtl="0" algn="ctr">
              <a:spcBef>
                <a:spcPts val="0"/>
              </a:spcBef>
              <a:spcAft>
                <a:spcPts val="0"/>
              </a:spcAft>
              <a:buNone/>
              <a:defRPr b="1" sz="2400">
                <a:latin typeface="Roboto"/>
                <a:ea typeface="Roboto"/>
                <a:cs typeface="Roboto"/>
                <a:sym typeface="Roboto"/>
              </a:defRPr>
            </a:lvl6pPr>
            <a:lvl7pPr lvl="6" rtl="0" algn="ctr">
              <a:spcBef>
                <a:spcPts val="0"/>
              </a:spcBef>
              <a:spcAft>
                <a:spcPts val="0"/>
              </a:spcAft>
              <a:buNone/>
              <a:defRPr b="1" sz="2400">
                <a:latin typeface="Roboto"/>
                <a:ea typeface="Roboto"/>
                <a:cs typeface="Roboto"/>
                <a:sym typeface="Roboto"/>
              </a:defRPr>
            </a:lvl7pPr>
            <a:lvl8pPr lvl="7" rtl="0" algn="ctr">
              <a:spcBef>
                <a:spcPts val="0"/>
              </a:spcBef>
              <a:spcAft>
                <a:spcPts val="0"/>
              </a:spcAft>
              <a:buNone/>
              <a:defRPr b="1" sz="2400">
                <a:latin typeface="Roboto"/>
                <a:ea typeface="Roboto"/>
                <a:cs typeface="Roboto"/>
                <a:sym typeface="Roboto"/>
              </a:defRPr>
            </a:lvl8pPr>
            <a:lvl9pPr lvl="8" rtl="0" algn="ctr">
              <a:spcBef>
                <a:spcPts val="0"/>
              </a:spcBef>
              <a:spcAft>
                <a:spcPts val="0"/>
              </a:spcAft>
              <a:buNone/>
              <a:defRPr b="1" sz="2400">
                <a:latin typeface="Roboto"/>
                <a:ea typeface="Roboto"/>
                <a:cs typeface="Roboto"/>
                <a:sym typeface="Roboto"/>
              </a:defRPr>
            </a:lvl9pPr>
          </a:lstStyle>
          <a:p/>
        </p:txBody>
      </p:sp>
      <p:pic>
        <p:nvPicPr>
          <p:cNvPr id="133" name="Google Shape;133;p25"/>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34" name="Google Shape;134;p25"/>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135" name="Google Shape;135;p25"/>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p:cSld name="CUSTOM_24">
    <p:spTree>
      <p:nvGrpSpPr>
        <p:cNvPr id="136" name="Shape 136"/>
        <p:cNvGrpSpPr/>
        <p:nvPr/>
      </p:nvGrpSpPr>
      <p:grpSpPr>
        <a:xfrm>
          <a:off x="0" y="0"/>
          <a:ext cx="0" cy="0"/>
          <a:chOff x="0" y="0"/>
          <a:chExt cx="0" cy="0"/>
        </a:xfrm>
      </p:grpSpPr>
      <p:sp>
        <p:nvSpPr>
          <p:cNvPr id="137" name="Google Shape;137;p26"/>
          <p:cNvSpPr txBox="1"/>
          <p:nvPr>
            <p:ph type="title"/>
          </p:nvPr>
        </p:nvSpPr>
        <p:spPr>
          <a:xfrm>
            <a:off x="1198125" y="996550"/>
            <a:ext cx="1787400" cy="4899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a:latin typeface="Roboto"/>
                <a:ea typeface="Roboto"/>
                <a:cs typeface="Roboto"/>
                <a:sym typeface="Roboto"/>
              </a:defRPr>
            </a:lvl1pPr>
            <a:lvl2pPr lvl="1" rtl="0" algn="ctr">
              <a:spcBef>
                <a:spcPts val="0"/>
              </a:spcBef>
              <a:spcAft>
                <a:spcPts val="0"/>
              </a:spcAft>
              <a:buNone/>
              <a:defRPr b="1" sz="1600">
                <a:latin typeface="Roboto"/>
                <a:ea typeface="Roboto"/>
                <a:cs typeface="Roboto"/>
                <a:sym typeface="Roboto"/>
              </a:defRPr>
            </a:lvl2pPr>
            <a:lvl3pPr lvl="2" rtl="0" algn="ctr">
              <a:spcBef>
                <a:spcPts val="0"/>
              </a:spcBef>
              <a:spcAft>
                <a:spcPts val="0"/>
              </a:spcAft>
              <a:buNone/>
              <a:defRPr b="1" sz="1600">
                <a:latin typeface="Roboto"/>
                <a:ea typeface="Roboto"/>
                <a:cs typeface="Roboto"/>
                <a:sym typeface="Roboto"/>
              </a:defRPr>
            </a:lvl3pPr>
            <a:lvl4pPr lvl="3" rtl="0" algn="ctr">
              <a:spcBef>
                <a:spcPts val="0"/>
              </a:spcBef>
              <a:spcAft>
                <a:spcPts val="0"/>
              </a:spcAft>
              <a:buNone/>
              <a:defRPr b="1" sz="1600">
                <a:latin typeface="Roboto"/>
                <a:ea typeface="Roboto"/>
                <a:cs typeface="Roboto"/>
                <a:sym typeface="Roboto"/>
              </a:defRPr>
            </a:lvl4pPr>
            <a:lvl5pPr lvl="4" rtl="0" algn="ctr">
              <a:spcBef>
                <a:spcPts val="0"/>
              </a:spcBef>
              <a:spcAft>
                <a:spcPts val="0"/>
              </a:spcAft>
              <a:buNone/>
              <a:defRPr b="1" sz="1600">
                <a:latin typeface="Roboto"/>
                <a:ea typeface="Roboto"/>
                <a:cs typeface="Roboto"/>
                <a:sym typeface="Roboto"/>
              </a:defRPr>
            </a:lvl5pPr>
            <a:lvl6pPr lvl="5" rtl="0" algn="ctr">
              <a:spcBef>
                <a:spcPts val="0"/>
              </a:spcBef>
              <a:spcAft>
                <a:spcPts val="0"/>
              </a:spcAft>
              <a:buNone/>
              <a:defRPr b="1" sz="1600">
                <a:latin typeface="Roboto"/>
                <a:ea typeface="Roboto"/>
                <a:cs typeface="Roboto"/>
                <a:sym typeface="Roboto"/>
              </a:defRPr>
            </a:lvl6pPr>
            <a:lvl7pPr lvl="6" rtl="0" algn="ctr">
              <a:spcBef>
                <a:spcPts val="0"/>
              </a:spcBef>
              <a:spcAft>
                <a:spcPts val="0"/>
              </a:spcAft>
              <a:buNone/>
              <a:defRPr b="1" sz="1600">
                <a:latin typeface="Roboto"/>
                <a:ea typeface="Roboto"/>
                <a:cs typeface="Roboto"/>
                <a:sym typeface="Roboto"/>
              </a:defRPr>
            </a:lvl7pPr>
            <a:lvl8pPr lvl="7" rtl="0" algn="ctr">
              <a:spcBef>
                <a:spcPts val="0"/>
              </a:spcBef>
              <a:spcAft>
                <a:spcPts val="0"/>
              </a:spcAft>
              <a:buNone/>
              <a:defRPr b="1" sz="1600">
                <a:latin typeface="Roboto"/>
                <a:ea typeface="Roboto"/>
                <a:cs typeface="Roboto"/>
                <a:sym typeface="Roboto"/>
              </a:defRPr>
            </a:lvl8pPr>
            <a:lvl9pPr lvl="8" rtl="0" algn="ctr">
              <a:spcBef>
                <a:spcPts val="0"/>
              </a:spcBef>
              <a:spcAft>
                <a:spcPts val="0"/>
              </a:spcAft>
              <a:buNone/>
              <a:defRPr b="1" sz="1600">
                <a:latin typeface="Roboto"/>
                <a:ea typeface="Roboto"/>
                <a:cs typeface="Roboto"/>
                <a:sym typeface="Roboto"/>
              </a:defRPr>
            </a:lvl9pPr>
          </a:lstStyle>
          <a:p/>
        </p:txBody>
      </p:sp>
      <p:sp>
        <p:nvSpPr>
          <p:cNvPr id="138" name="Google Shape;138;p26"/>
          <p:cNvSpPr txBox="1"/>
          <p:nvPr>
            <p:ph idx="2" type="title"/>
          </p:nvPr>
        </p:nvSpPr>
        <p:spPr>
          <a:xfrm>
            <a:off x="300500" y="257525"/>
            <a:ext cx="8461800" cy="7326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sz="2400">
                <a:latin typeface="Roboto"/>
                <a:ea typeface="Roboto"/>
                <a:cs typeface="Roboto"/>
                <a:sym typeface="Roboto"/>
              </a:defRPr>
            </a:lvl1pPr>
            <a:lvl2pPr lvl="1" rtl="0" algn="ctr">
              <a:spcBef>
                <a:spcPts val="0"/>
              </a:spcBef>
              <a:spcAft>
                <a:spcPts val="0"/>
              </a:spcAft>
              <a:buNone/>
              <a:defRPr b="1" sz="2400">
                <a:latin typeface="Roboto"/>
                <a:ea typeface="Roboto"/>
                <a:cs typeface="Roboto"/>
                <a:sym typeface="Roboto"/>
              </a:defRPr>
            </a:lvl2pPr>
            <a:lvl3pPr lvl="2" rtl="0" algn="ctr">
              <a:spcBef>
                <a:spcPts val="0"/>
              </a:spcBef>
              <a:spcAft>
                <a:spcPts val="0"/>
              </a:spcAft>
              <a:buNone/>
              <a:defRPr b="1" sz="2400">
                <a:latin typeface="Roboto"/>
                <a:ea typeface="Roboto"/>
                <a:cs typeface="Roboto"/>
                <a:sym typeface="Roboto"/>
              </a:defRPr>
            </a:lvl3pPr>
            <a:lvl4pPr lvl="3" rtl="0" algn="ctr">
              <a:spcBef>
                <a:spcPts val="0"/>
              </a:spcBef>
              <a:spcAft>
                <a:spcPts val="0"/>
              </a:spcAft>
              <a:buNone/>
              <a:defRPr b="1" sz="2400">
                <a:latin typeface="Roboto"/>
                <a:ea typeface="Roboto"/>
                <a:cs typeface="Roboto"/>
                <a:sym typeface="Roboto"/>
              </a:defRPr>
            </a:lvl4pPr>
            <a:lvl5pPr lvl="4" rtl="0" algn="ctr">
              <a:spcBef>
                <a:spcPts val="0"/>
              </a:spcBef>
              <a:spcAft>
                <a:spcPts val="0"/>
              </a:spcAft>
              <a:buNone/>
              <a:defRPr b="1" sz="2400">
                <a:latin typeface="Roboto"/>
                <a:ea typeface="Roboto"/>
                <a:cs typeface="Roboto"/>
                <a:sym typeface="Roboto"/>
              </a:defRPr>
            </a:lvl5pPr>
            <a:lvl6pPr lvl="5" rtl="0" algn="ctr">
              <a:spcBef>
                <a:spcPts val="0"/>
              </a:spcBef>
              <a:spcAft>
                <a:spcPts val="0"/>
              </a:spcAft>
              <a:buNone/>
              <a:defRPr b="1" sz="2400">
                <a:latin typeface="Roboto"/>
                <a:ea typeface="Roboto"/>
                <a:cs typeface="Roboto"/>
                <a:sym typeface="Roboto"/>
              </a:defRPr>
            </a:lvl6pPr>
            <a:lvl7pPr lvl="6" rtl="0" algn="ctr">
              <a:spcBef>
                <a:spcPts val="0"/>
              </a:spcBef>
              <a:spcAft>
                <a:spcPts val="0"/>
              </a:spcAft>
              <a:buNone/>
              <a:defRPr b="1" sz="2400">
                <a:latin typeface="Roboto"/>
                <a:ea typeface="Roboto"/>
                <a:cs typeface="Roboto"/>
                <a:sym typeface="Roboto"/>
              </a:defRPr>
            </a:lvl7pPr>
            <a:lvl8pPr lvl="7" rtl="0" algn="ctr">
              <a:spcBef>
                <a:spcPts val="0"/>
              </a:spcBef>
              <a:spcAft>
                <a:spcPts val="0"/>
              </a:spcAft>
              <a:buNone/>
              <a:defRPr b="1" sz="2400">
                <a:latin typeface="Roboto"/>
                <a:ea typeface="Roboto"/>
                <a:cs typeface="Roboto"/>
                <a:sym typeface="Roboto"/>
              </a:defRPr>
            </a:lvl8pPr>
            <a:lvl9pPr lvl="8" rtl="0" algn="ctr">
              <a:spcBef>
                <a:spcPts val="0"/>
              </a:spcBef>
              <a:spcAft>
                <a:spcPts val="0"/>
              </a:spcAft>
              <a:buNone/>
              <a:defRPr b="1" sz="2400">
                <a:latin typeface="Roboto"/>
                <a:ea typeface="Roboto"/>
                <a:cs typeface="Roboto"/>
                <a:sym typeface="Roboto"/>
              </a:defRPr>
            </a:lvl9pPr>
          </a:lstStyle>
          <a:p/>
        </p:txBody>
      </p:sp>
      <p:sp>
        <p:nvSpPr>
          <p:cNvPr id="139" name="Google Shape;139;p26"/>
          <p:cNvSpPr txBox="1"/>
          <p:nvPr>
            <p:ph idx="3" type="title"/>
          </p:nvPr>
        </p:nvSpPr>
        <p:spPr>
          <a:xfrm>
            <a:off x="1198075" y="1257850"/>
            <a:ext cx="1787400" cy="3294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000">
                <a:latin typeface="Roboto"/>
                <a:ea typeface="Roboto"/>
                <a:cs typeface="Roboto"/>
                <a:sym typeface="Roboto"/>
              </a:defRPr>
            </a:lvl1pPr>
            <a:lvl2pPr lvl="1" rtl="0" algn="ctr">
              <a:spcBef>
                <a:spcPts val="0"/>
              </a:spcBef>
              <a:spcAft>
                <a:spcPts val="0"/>
              </a:spcAft>
              <a:buNone/>
              <a:defRPr sz="1000">
                <a:latin typeface="Roboto"/>
                <a:ea typeface="Roboto"/>
                <a:cs typeface="Roboto"/>
                <a:sym typeface="Roboto"/>
              </a:defRPr>
            </a:lvl2pPr>
            <a:lvl3pPr lvl="2" rtl="0" algn="ctr">
              <a:spcBef>
                <a:spcPts val="0"/>
              </a:spcBef>
              <a:spcAft>
                <a:spcPts val="0"/>
              </a:spcAft>
              <a:buNone/>
              <a:defRPr sz="1000">
                <a:latin typeface="Roboto"/>
                <a:ea typeface="Roboto"/>
                <a:cs typeface="Roboto"/>
                <a:sym typeface="Roboto"/>
              </a:defRPr>
            </a:lvl3pPr>
            <a:lvl4pPr lvl="3" rtl="0" algn="ctr">
              <a:spcBef>
                <a:spcPts val="0"/>
              </a:spcBef>
              <a:spcAft>
                <a:spcPts val="0"/>
              </a:spcAft>
              <a:buNone/>
              <a:defRPr sz="1000">
                <a:latin typeface="Roboto"/>
                <a:ea typeface="Roboto"/>
                <a:cs typeface="Roboto"/>
                <a:sym typeface="Roboto"/>
              </a:defRPr>
            </a:lvl4pPr>
            <a:lvl5pPr lvl="4" rtl="0" algn="ctr">
              <a:spcBef>
                <a:spcPts val="0"/>
              </a:spcBef>
              <a:spcAft>
                <a:spcPts val="0"/>
              </a:spcAft>
              <a:buNone/>
              <a:defRPr sz="1000">
                <a:latin typeface="Roboto"/>
                <a:ea typeface="Roboto"/>
                <a:cs typeface="Roboto"/>
                <a:sym typeface="Roboto"/>
              </a:defRPr>
            </a:lvl5pPr>
            <a:lvl6pPr lvl="5" rtl="0" algn="ctr">
              <a:spcBef>
                <a:spcPts val="0"/>
              </a:spcBef>
              <a:spcAft>
                <a:spcPts val="0"/>
              </a:spcAft>
              <a:buNone/>
              <a:defRPr sz="1000">
                <a:latin typeface="Roboto"/>
                <a:ea typeface="Roboto"/>
                <a:cs typeface="Roboto"/>
                <a:sym typeface="Roboto"/>
              </a:defRPr>
            </a:lvl6pPr>
            <a:lvl7pPr lvl="6" rtl="0" algn="ctr">
              <a:spcBef>
                <a:spcPts val="0"/>
              </a:spcBef>
              <a:spcAft>
                <a:spcPts val="0"/>
              </a:spcAft>
              <a:buNone/>
              <a:defRPr sz="1000">
                <a:latin typeface="Roboto"/>
                <a:ea typeface="Roboto"/>
                <a:cs typeface="Roboto"/>
                <a:sym typeface="Roboto"/>
              </a:defRPr>
            </a:lvl7pPr>
            <a:lvl8pPr lvl="7" rtl="0" algn="ctr">
              <a:spcBef>
                <a:spcPts val="0"/>
              </a:spcBef>
              <a:spcAft>
                <a:spcPts val="0"/>
              </a:spcAft>
              <a:buNone/>
              <a:defRPr sz="1000">
                <a:latin typeface="Roboto"/>
                <a:ea typeface="Roboto"/>
                <a:cs typeface="Roboto"/>
                <a:sym typeface="Roboto"/>
              </a:defRPr>
            </a:lvl8pPr>
            <a:lvl9pPr lvl="8" rtl="0" algn="ctr">
              <a:spcBef>
                <a:spcPts val="0"/>
              </a:spcBef>
              <a:spcAft>
                <a:spcPts val="0"/>
              </a:spcAft>
              <a:buNone/>
              <a:defRPr sz="1000">
                <a:latin typeface="Roboto"/>
                <a:ea typeface="Roboto"/>
                <a:cs typeface="Roboto"/>
                <a:sym typeface="Roboto"/>
              </a:defRPr>
            </a:lvl9pPr>
          </a:lstStyle>
          <a:p/>
        </p:txBody>
      </p:sp>
      <p:sp>
        <p:nvSpPr>
          <p:cNvPr id="140" name="Google Shape;140;p26"/>
          <p:cNvSpPr txBox="1"/>
          <p:nvPr>
            <p:ph idx="4" type="title"/>
          </p:nvPr>
        </p:nvSpPr>
        <p:spPr>
          <a:xfrm>
            <a:off x="3637725" y="996550"/>
            <a:ext cx="1787400" cy="4899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a:latin typeface="Roboto"/>
                <a:ea typeface="Roboto"/>
                <a:cs typeface="Roboto"/>
                <a:sym typeface="Roboto"/>
              </a:defRPr>
            </a:lvl1pPr>
            <a:lvl2pPr lvl="1" rtl="0" algn="ctr">
              <a:spcBef>
                <a:spcPts val="0"/>
              </a:spcBef>
              <a:spcAft>
                <a:spcPts val="0"/>
              </a:spcAft>
              <a:buNone/>
              <a:defRPr b="1" sz="1600">
                <a:latin typeface="Roboto"/>
                <a:ea typeface="Roboto"/>
                <a:cs typeface="Roboto"/>
                <a:sym typeface="Roboto"/>
              </a:defRPr>
            </a:lvl2pPr>
            <a:lvl3pPr lvl="2" rtl="0" algn="ctr">
              <a:spcBef>
                <a:spcPts val="0"/>
              </a:spcBef>
              <a:spcAft>
                <a:spcPts val="0"/>
              </a:spcAft>
              <a:buNone/>
              <a:defRPr b="1" sz="1600">
                <a:latin typeface="Roboto"/>
                <a:ea typeface="Roboto"/>
                <a:cs typeface="Roboto"/>
                <a:sym typeface="Roboto"/>
              </a:defRPr>
            </a:lvl3pPr>
            <a:lvl4pPr lvl="3" rtl="0" algn="ctr">
              <a:spcBef>
                <a:spcPts val="0"/>
              </a:spcBef>
              <a:spcAft>
                <a:spcPts val="0"/>
              </a:spcAft>
              <a:buNone/>
              <a:defRPr b="1" sz="1600">
                <a:latin typeface="Roboto"/>
                <a:ea typeface="Roboto"/>
                <a:cs typeface="Roboto"/>
                <a:sym typeface="Roboto"/>
              </a:defRPr>
            </a:lvl4pPr>
            <a:lvl5pPr lvl="4" rtl="0" algn="ctr">
              <a:spcBef>
                <a:spcPts val="0"/>
              </a:spcBef>
              <a:spcAft>
                <a:spcPts val="0"/>
              </a:spcAft>
              <a:buNone/>
              <a:defRPr b="1" sz="1600">
                <a:latin typeface="Roboto"/>
                <a:ea typeface="Roboto"/>
                <a:cs typeface="Roboto"/>
                <a:sym typeface="Roboto"/>
              </a:defRPr>
            </a:lvl5pPr>
            <a:lvl6pPr lvl="5" rtl="0" algn="ctr">
              <a:spcBef>
                <a:spcPts val="0"/>
              </a:spcBef>
              <a:spcAft>
                <a:spcPts val="0"/>
              </a:spcAft>
              <a:buNone/>
              <a:defRPr b="1" sz="1600">
                <a:latin typeface="Roboto"/>
                <a:ea typeface="Roboto"/>
                <a:cs typeface="Roboto"/>
                <a:sym typeface="Roboto"/>
              </a:defRPr>
            </a:lvl6pPr>
            <a:lvl7pPr lvl="6" rtl="0" algn="ctr">
              <a:spcBef>
                <a:spcPts val="0"/>
              </a:spcBef>
              <a:spcAft>
                <a:spcPts val="0"/>
              </a:spcAft>
              <a:buNone/>
              <a:defRPr b="1" sz="1600">
                <a:latin typeface="Roboto"/>
                <a:ea typeface="Roboto"/>
                <a:cs typeface="Roboto"/>
                <a:sym typeface="Roboto"/>
              </a:defRPr>
            </a:lvl7pPr>
            <a:lvl8pPr lvl="7" rtl="0" algn="ctr">
              <a:spcBef>
                <a:spcPts val="0"/>
              </a:spcBef>
              <a:spcAft>
                <a:spcPts val="0"/>
              </a:spcAft>
              <a:buNone/>
              <a:defRPr b="1" sz="1600">
                <a:latin typeface="Roboto"/>
                <a:ea typeface="Roboto"/>
                <a:cs typeface="Roboto"/>
                <a:sym typeface="Roboto"/>
              </a:defRPr>
            </a:lvl8pPr>
            <a:lvl9pPr lvl="8" rtl="0" algn="ctr">
              <a:spcBef>
                <a:spcPts val="0"/>
              </a:spcBef>
              <a:spcAft>
                <a:spcPts val="0"/>
              </a:spcAft>
              <a:buNone/>
              <a:defRPr b="1" sz="1600">
                <a:latin typeface="Roboto"/>
                <a:ea typeface="Roboto"/>
                <a:cs typeface="Roboto"/>
                <a:sym typeface="Roboto"/>
              </a:defRPr>
            </a:lvl9pPr>
          </a:lstStyle>
          <a:p/>
        </p:txBody>
      </p:sp>
      <p:sp>
        <p:nvSpPr>
          <p:cNvPr id="141" name="Google Shape;141;p26"/>
          <p:cNvSpPr txBox="1"/>
          <p:nvPr>
            <p:ph idx="5" type="title"/>
          </p:nvPr>
        </p:nvSpPr>
        <p:spPr>
          <a:xfrm>
            <a:off x="3637675" y="1257850"/>
            <a:ext cx="1787400" cy="3294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000">
                <a:latin typeface="Roboto"/>
                <a:ea typeface="Roboto"/>
                <a:cs typeface="Roboto"/>
                <a:sym typeface="Roboto"/>
              </a:defRPr>
            </a:lvl1pPr>
            <a:lvl2pPr lvl="1" rtl="0" algn="ctr">
              <a:spcBef>
                <a:spcPts val="0"/>
              </a:spcBef>
              <a:spcAft>
                <a:spcPts val="0"/>
              </a:spcAft>
              <a:buNone/>
              <a:defRPr sz="1000">
                <a:latin typeface="Roboto"/>
                <a:ea typeface="Roboto"/>
                <a:cs typeface="Roboto"/>
                <a:sym typeface="Roboto"/>
              </a:defRPr>
            </a:lvl2pPr>
            <a:lvl3pPr lvl="2" rtl="0" algn="ctr">
              <a:spcBef>
                <a:spcPts val="0"/>
              </a:spcBef>
              <a:spcAft>
                <a:spcPts val="0"/>
              </a:spcAft>
              <a:buNone/>
              <a:defRPr sz="1000">
                <a:latin typeface="Roboto"/>
                <a:ea typeface="Roboto"/>
                <a:cs typeface="Roboto"/>
                <a:sym typeface="Roboto"/>
              </a:defRPr>
            </a:lvl3pPr>
            <a:lvl4pPr lvl="3" rtl="0" algn="ctr">
              <a:spcBef>
                <a:spcPts val="0"/>
              </a:spcBef>
              <a:spcAft>
                <a:spcPts val="0"/>
              </a:spcAft>
              <a:buNone/>
              <a:defRPr sz="1000">
                <a:latin typeface="Roboto"/>
                <a:ea typeface="Roboto"/>
                <a:cs typeface="Roboto"/>
                <a:sym typeface="Roboto"/>
              </a:defRPr>
            </a:lvl4pPr>
            <a:lvl5pPr lvl="4" rtl="0" algn="ctr">
              <a:spcBef>
                <a:spcPts val="0"/>
              </a:spcBef>
              <a:spcAft>
                <a:spcPts val="0"/>
              </a:spcAft>
              <a:buNone/>
              <a:defRPr sz="1000">
                <a:latin typeface="Roboto"/>
                <a:ea typeface="Roboto"/>
                <a:cs typeface="Roboto"/>
                <a:sym typeface="Roboto"/>
              </a:defRPr>
            </a:lvl5pPr>
            <a:lvl6pPr lvl="5" rtl="0" algn="ctr">
              <a:spcBef>
                <a:spcPts val="0"/>
              </a:spcBef>
              <a:spcAft>
                <a:spcPts val="0"/>
              </a:spcAft>
              <a:buNone/>
              <a:defRPr sz="1000">
                <a:latin typeface="Roboto"/>
                <a:ea typeface="Roboto"/>
                <a:cs typeface="Roboto"/>
                <a:sym typeface="Roboto"/>
              </a:defRPr>
            </a:lvl6pPr>
            <a:lvl7pPr lvl="6" rtl="0" algn="ctr">
              <a:spcBef>
                <a:spcPts val="0"/>
              </a:spcBef>
              <a:spcAft>
                <a:spcPts val="0"/>
              </a:spcAft>
              <a:buNone/>
              <a:defRPr sz="1000">
                <a:latin typeface="Roboto"/>
                <a:ea typeface="Roboto"/>
                <a:cs typeface="Roboto"/>
                <a:sym typeface="Roboto"/>
              </a:defRPr>
            </a:lvl7pPr>
            <a:lvl8pPr lvl="7" rtl="0" algn="ctr">
              <a:spcBef>
                <a:spcPts val="0"/>
              </a:spcBef>
              <a:spcAft>
                <a:spcPts val="0"/>
              </a:spcAft>
              <a:buNone/>
              <a:defRPr sz="1000">
                <a:latin typeface="Roboto"/>
                <a:ea typeface="Roboto"/>
                <a:cs typeface="Roboto"/>
                <a:sym typeface="Roboto"/>
              </a:defRPr>
            </a:lvl8pPr>
            <a:lvl9pPr lvl="8" rtl="0" algn="ctr">
              <a:spcBef>
                <a:spcPts val="0"/>
              </a:spcBef>
              <a:spcAft>
                <a:spcPts val="0"/>
              </a:spcAft>
              <a:buNone/>
              <a:defRPr sz="1000">
                <a:latin typeface="Roboto"/>
                <a:ea typeface="Roboto"/>
                <a:cs typeface="Roboto"/>
                <a:sym typeface="Roboto"/>
              </a:defRPr>
            </a:lvl9pPr>
          </a:lstStyle>
          <a:p/>
        </p:txBody>
      </p:sp>
      <p:sp>
        <p:nvSpPr>
          <p:cNvPr id="142" name="Google Shape;142;p26"/>
          <p:cNvSpPr txBox="1"/>
          <p:nvPr>
            <p:ph idx="6" type="title"/>
          </p:nvPr>
        </p:nvSpPr>
        <p:spPr>
          <a:xfrm>
            <a:off x="6077325" y="996550"/>
            <a:ext cx="1787400" cy="4899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a:latin typeface="Roboto"/>
                <a:ea typeface="Roboto"/>
                <a:cs typeface="Roboto"/>
                <a:sym typeface="Roboto"/>
              </a:defRPr>
            </a:lvl1pPr>
            <a:lvl2pPr lvl="1" rtl="0" algn="ctr">
              <a:spcBef>
                <a:spcPts val="0"/>
              </a:spcBef>
              <a:spcAft>
                <a:spcPts val="0"/>
              </a:spcAft>
              <a:buNone/>
              <a:defRPr b="1" sz="1600">
                <a:latin typeface="Roboto"/>
                <a:ea typeface="Roboto"/>
                <a:cs typeface="Roboto"/>
                <a:sym typeface="Roboto"/>
              </a:defRPr>
            </a:lvl2pPr>
            <a:lvl3pPr lvl="2" rtl="0" algn="ctr">
              <a:spcBef>
                <a:spcPts val="0"/>
              </a:spcBef>
              <a:spcAft>
                <a:spcPts val="0"/>
              </a:spcAft>
              <a:buNone/>
              <a:defRPr b="1" sz="1600">
                <a:latin typeface="Roboto"/>
                <a:ea typeface="Roboto"/>
                <a:cs typeface="Roboto"/>
                <a:sym typeface="Roboto"/>
              </a:defRPr>
            </a:lvl3pPr>
            <a:lvl4pPr lvl="3" rtl="0" algn="ctr">
              <a:spcBef>
                <a:spcPts val="0"/>
              </a:spcBef>
              <a:spcAft>
                <a:spcPts val="0"/>
              </a:spcAft>
              <a:buNone/>
              <a:defRPr b="1" sz="1600">
                <a:latin typeface="Roboto"/>
                <a:ea typeface="Roboto"/>
                <a:cs typeface="Roboto"/>
                <a:sym typeface="Roboto"/>
              </a:defRPr>
            </a:lvl4pPr>
            <a:lvl5pPr lvl="4" rtl="0" algn="ctr">
              <a:spcBef>
                <a:spcPts val="0"/>
              </a:spcBef>
              <a:spcAft>
                <a:spcPts val="0"/>
              </a:spcAft>
              <a:buNone/>
              <a:defRPr b="1" sz="1600">
                <a:latin typeface="Roboto"/>
                <a:ea typeface="Roboto"/>
                <a:cs typeface="Roboto"/>
                <a:sym typeface="Roboto"/>
              </a:defRPr>
            </a:lvl5pPr>
            <a:lvl6pPr lvl="5" rtl="0" algn="ctr">
              <a:spcBef>
                <a:spcPts val="0"/>
              </a:spcBef>
              <a:spcAft>
                <a:spcPts val="0"/>
              </a:spcAft>
              <a:buNone/>
              <a:defRPr b="1" sz="1600">
                <a:latin typeface="Roboto"/>
                <a:ea typeface="Roboto"/>
                <a:cs typeface="Roboto"/>
                <a:sym typeface="Roboto"/>
              </a:defRPr>
            </a:lvl6pPr>
            <a:lvl7pPr lvl="6" rtl="0" algn="ctr">
              <a:spcBef>
                <a:spcPts val="0"/>
              </a:spcBef>
              <a:spcAft>
                <a:spcPts val="0"/>
              </a:spcAft>
              <a:buNone/>
              <a:defRPr b="1" sz="1600">
                <a:latin typeface="Roboto"/>
                <a:ea typeface="Roboto"/>
                <a:cs typeface="Roboto"/>
                <a:sym typeface="Roboto"/>
              </a:defRPr>
            </a:lvl7pPr>
            <a:lvl8pPr lvl="7" rtl="0" algn="ctr">
              <a:spcBef>
                <a:spcPts val="0"/>
              </a:spcBef>
              <a:spcAft>
                <a:spcPts val="0"/>
              </a:spcAft>
              <a:buNone/>
              <a:defRPr b="1" sz="1600">
                <a:latin typeface="Roboto"/>
                <a:ea typeface="Roboto"/>
                <a:cs typeface="Roboto"/>
                <a:sym typeface="Roboto"/>
              </a:defRPr>
            </a:lvl8pPr>
            <a:lvl9pPr lvl="8" rtl="0" algn="ctr">
              <a:spcBef>
                <a:spcPts val="0"/>
              </a:spcBef>
              <a:spcAft>
                <a:spcPts val="0"/>
              </a:spcAft>
              <a:buNone/>
              <a:defRPr b="1" sz="1600">
                <a:latin typeface="Roboto"/>
                <a:ea typeface="Roboto"/>
                <a:cs typeface="Roboto"/>
                <a:sym typeface="Roboto"/>
              </a:defRPr>
            </a:lvl9pPr>
          </a:lstStyle>
          <a:p/>
        </p:txBody>
      </p:sp>
      <p:sp>
        <p:nvSpPr>
          <p:cNvPr id="143" name="Google Shape;143;p26"/>
          <p:cNvSpPr txBox="1"/>
          <p:nvPr>
            <p:ph idx="7" type="title"/>
          </p:nvPr>
        </p:nvSpPr>
        <p:spPr>
          <a:xfrm>
            <a:off x="6077275" y="1257850"/>
            <a:ext cx="1787400" cy="3294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000">
                <a:latin typeface="Roboto"/>
                <a:ea typeface="Roboto"/>
                <a:cs typeface="Roboto"/>
                <a:sym typeface="Roboto"/>
              </a:defRPr>
            </a:lvl1pPr>
            <a:lvl2pPr lvl="1" rtl="0" algn="ctr">
              <a:spcBef>
                <a:spcPts val="0"/>
              </a:spcBef>
              <a:spcAft>
                <a:spcPts val="0"/>
              </a:spcAft>
              <a:buNone/>
              <a:defRPr sz="1000">
                <a:latin typeface="Roboto"/>
                <a:ea typeface="Roboto"/>
                <a:cs typeface="Roboto"/>
                <a:sym typeface="Roboto"/>
              </a:defRPr>
            </a:lvl2pPr>
            <a:lvl3pPr lvl="2" rtl="0" algn="ctr">
              <a:spcBef>
                <a:spcPts val="0"/>
              </a:spcBef>
              <a:spcAft>
                <a:spcPts val="0"/>
              </a:spcAft>
              <a:buNone/>
              <a:defRPr sz="1000">
                <a:latin typeface="Roboto"/>
                <a:ea typeface="Roboto"/>
                <a:cs typeface="Roboto"/>
                <a:sym typeface="Roboto"/>
              </a:defRPr>
            </a:lvl3pPr>
            <a:lvl4pPr lvl="3" rtl="0" algn="ctr">
              <a:spcBef>
                <a:spcPts val="0"/>
              </a:spcBef>
              <a:spcAft>
                <a:spcPts val="0"/>
              </a:spcAft>
              <a:buNone/>
              <a:defRPr sz="1000">
                <a:latin typeface="Roboto"/>
                <a:ea typeface="Roboto"/>
                <a:cs typeface="Roboto"/>
                <a:sym typeface="Roboto"/>
              </a:defRPr>
            </a:lvl4pPr>
            <a:lvl5pPr lvl="4" rtl="0" algn="ctr">
              <a:spcBef>
                <a:spcPts val="0"/>
              </a:spcBef>
              <a:spcAft>
                <a:spcPts val="0"/>
              </a:spcAft>
              <a:buNone/>
              <a:defRPr sz="1000">
                <a:latin typeface="Roboto"/>
                <a:ea typeface="Roboto"/>
                <a:cs typeface="Roboto"/>
                <a:sym typeface="Roboto"/>
              </a:defRPr>
            </a:lvl5pPr>
            <a:lvl6pPr lvl="5" rtl="0" algn="ctr">
              <a:spcBef>
                <a:spcPts val="0"/>
              </a:spcBef>
              <a:spcAft>
                <a:spcPts val="0"/>
              </a:spcAft>
              <a:buNone/>
              <a:defRPr sz="1000">
                <a:latin typeface="Roboto"/>
                <a:ea typeface="Roboto"/>
                <a:cs typeface="Roboto"/>
                <a:sym typeface="Roboto"/>
              </a:defRPr>
            </a:lvl6pPr>
            <a:lvl7pPr lvl="6" rtl="0" algn="ctr">
              <a:spcBef>
                <a:spcPts val="0"/>
              </a:spcBef>
              <a:spcAft>
                <a:spcPts val="0"/>
              </a:spcAft>
              <a:buNone/>
              <a:defRPr sz="1000">
                <a:latin typeface="Roboto"/>
                <a:ea typeface="Roboto"/>
                <a:cs typeface="Roboto"/>
                <a:sym typeface="Roboto"/>
              </a:defRPr>
            </a:lvl7pPr>
            <a:lvl8pPr lvl="7" rtl="0" algn="ctr">
              <a:spcBef>
                <a:spcPts val="0"/>
              </a:spcBef>
              <a:spcAft>
                <a:spcPts val="0"/>
              </a:spcAft>
              <a:buNone/>
              <a:defRPr sz="1000">
                <a:latin typeface="Roboto"/>
                <a:ea typeface="Roboto"/>
                <a:cs typeface="Roboto"/>
                <a:sym typeface="Roboto"/>
              </a:defRPr>
            </a:lvl8pPr>
            <a:lvl9pPr lvl="8" rtl="0" algn="ctr">
              <a:spcBef>
                <a:spcPts val="0"/>
              </a:spcBef>
              <a:spcAft>
                <a:spcPts val="0"/>
              </a:spcAft>
              <a:buNone/>
              <a:defRPr sz="1000">
                <a:latin typeface="Roboto"/>
                <a:ea typeface="Roboto"/>
                <a:cs typeface="Roboto"/>
                <a:sym typeface="Roboto"/>
              </a:defRPr>
            </a:lvl9pPr>
          </a:lstStyle>
          <a:p/>
        </p:txBody>
      </p:sp>
      <p:pic>
        <p:nvPicPr>
          <p:cNvPr id="144" name="Google Shape;144;p26"/>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45" name="Google Shape;145;p26"/>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146" name="Google Shape;146;p26"/>
          <p:cNvSpPr txBox="1"/>
          <p:nvPr/>
        </p:nvSpPr>
        <p:spPr>
          <a:xfrm>
            <a:off x="347825" y="4374225"/>
            <a:ext cx="719400" cy="607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73042"/>
                </a:solidFill>
                <a:latin typeface="Roboto"/>
                <a:ea typeface="Roboto"/>
                <a:cs typeface="Roboto"/>
                <a:sym typeface="Roboto"/>
              </a:rPr>
              <a:t>This work is licensed under the </a:t>
            </a:r>
            <a:r>
              <a:rPr lang="en" sz="600" u="sng">
                <a:solidFill>
                  <a:srgbClr val="073042"/>
                </a:solidFill>
                <a:latin typeface="Roboto"/>
                <a:ea typeface="Roboto"/>
                <a:cs typeface="Roboto"/>
                <a:sym typeface="Roboto"/>
                <a:hlinkClick r:id="rId3">
                  <a:extLst>
                    <a:ext uri="{A12FA001-AC4F-418D-AE19-62706E023703}">
                      <ahyp:hlinkClr val="tx"/>
                    </a:ext>
                  </a:extLst>
                </a:hlinkClick>
              </a:rPr>
              <a:t>Apache 2.0 License</a:t>
            </a:r>
            <a:endParaRPr sz="600">
              <a:solidFill>
                <a:srgbClr val="073042"/>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1">
  <p:cSld name="CUSTOM_24_1">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49" name="Google Shape;149;p27"/>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150" name="Google Shape;150;p27"/>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p:cSld name="CUSTOM_12_2_1_2">
    <p:spTree>
      <p:nvGrpSpPr>
        <p:cNvPr id="151" name="Shape 151"/>
        <p:cNvGrpSpPr/>
        <p:nvPr/>
      </p:nvGrpSpPr>
      <p:grpSpPr>
        <a:xfrm>
          <a:off x="0" y="0"/>
          <a:ext cx="0" cy="0"/>
          <a:chOff x="0" y="0"/>
          <a:chExt cx="0" cy="0"/>
        </a:xfrm>
      </p:grpSpPr>
      <p:sp>
        <p:nvSpPr>
          <p:cNvPr id="152" name="Google Shape;152;p28"/>
          <p:cNvSpPr/>
          <p:nvPr/>
        </p:nvSpPr>
        <p:spPr>
          <a:xfrm>
            <a:off x="5438012" y="3330446"/>
            <a:ext cx="3634500" cy="36345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rot="10800000">
            <a:off x="5342400" y="-14775"/>
            <a:ext cx="3819600" cy="2592600"/>
          </a:xfrm>
          <a:prstGeom prst="round2SameRect">
            <a:avLst>
              <a:gd fmla="val 16667"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rot="-5400000">
            <a:off x="5447550" y="3330821"/>
            <a:ext cx="3634500" cy="36345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a:off x="7152900" y="-75"/>
            <a:ext cx="1991100" cy="2574900"/>
          </a:xfrm>
          <a:prstGeom prst="rect">
            <a:avLst/>
          </a:prstGeom>
          <a:solidFill>
            <a:srgbClr val="428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157" name="Google Shape;157;p28"/>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158" name="Google Shape;158;p28"/>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159" name="Google Shape;159;p28"/>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60" name="Google Shape;160;p28"/>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161" name="Google Shape;161;p28"/>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USTOM_42">
    <p:bg>
      <p:bgPr>
        <a:solidFill>
          <a:srgbClr val="292B2E"/>
        </a:solidFill>
      </p:bgPr>
    </p:bg>
    <p:spTree>
      <p:nvGrpSpPr>
        <p:cNvPr id="162" name="Shape 162"/>
        <p:cNvGrpSpPr/>
        <p:nvPr/>
      </p:nvGrpSpPr>
      <p:grpSpPr>
        <a:xfrm>
          <a:off x="0" y="0"/>
          <a:ext cx="0" cy="0"/>
          <a:chOff x="0" y="0"/>
          <a:chExt cx="0" cy="0"/>
        </a:xfrm>
      </p:grpSpPr>
      <p:pic>
        <p:nvPicPr>
          <p:cNvPr id="163" name="Google Shape;163;p29"/>
          <p:cNvPicPr preferRelativeResize="0"/>
          <p:nvPr/>
        </p:nvPicPr>
        <p:blipFill rotWithShape="1">
          <a:blip r:embed="rId2">
            <a:alphaModFix/>
          </a:blip>
          <a:srcRect b="40719" l="26139" r="39936" t="40717"/>
          <a:stretch/>
        </p:blipFill>
        <p:spPr>
          <a:xfrm>
            <a:off x="8135725" y="4798231"/>
            <a:ext cx="626400" cy="191905"/>
          </a:xfrm>
          <a:prstGeom prst="rect">
            <a:avLst/>
          </a:prstGeom>
          <a:noFill/>
          <a:ln>
            <a:noFill/>
          </a:ln>
        </p:spPr>
      </p:pic>
      <p:sp>
        <p:nvSpPr>
          <p:cNvPr id="164" name="Google Shape;164;p29"/>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3">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with Title">
  <p:cSld name="CUSTOM_42_1">
    <p:bg>
      <p:bgPr>
        <a:solidFill>
          <a:srgbClr val="FFFFFF"/>
        </a:solidFill>
      </p:bgPr>
    </p:bg>
    <p:spTree>
      <p:nvGrpSpPr>
        <p:cNvPr id="165" name="Shape 165"/>
        <p:cNvGrpSpPr/>
        <p:nvPr/>
      </p:nvGrpSpPr>
      <p:grpSpPr>
        <a:xfrm>
          <a:off x="0" y="0"/>
          <a:ext cx="0" cy="0"/>
          <a:chOff x="0" y="0"/>
          <a:chExt cx="0" cy="0"/>
        </a:xfrm>
      </p:grpSpPr>
      <p:sp>
        <p:nvSpPr>
          <p:cNvPr id="166" name="Google Shape;166;p30"/>
          <p:cNvSpPr/>
          <p:nvPr/>
        </p:nvSpPr>
        <p:spPr>
          <a:xfrm>
            <a:off x="3427200" y="0"/>
            <a:ext cx="5728500" cy="5145900"/>
          </a:xfrm>
          <a:prstGeom prst="rect">
            <a:avLst/>
          </a:prstGeom>
          <a:solidFill>
            <a:srgbClr val="292B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30"/>
          <p:cNvPicPr preferRelativeResize="0"/>
          <p:nvPr/>
        </p:nvPicPr>
        <p:blipFill rotWithShape="1">
          <a:blip r:embed="rId2">
            <a:alphaModFix/>
          </a:blip>
          <a:srcRect b="40719" l="26139" r="39936" t="40717"/>
          <a:stretch/>
        </p:blipFill>
        <p:spPr>
          <a:xfrm>
            <a:off x="8135725" y="4798231"/>
            <a:ext cx="626400" cy="191905"/>
          </a:xfrm>
          <a:prstGeom prst="rect">
            <a:avLst/>
          </a:prstGeom>
          <a:noFill/>
          <a:ln>
            <a:noFill/>
          </a:ln>
        </p:spPr>
      </p:pic>
      <p:sp>
        <p:nvSpPr>
          <p:cNvPr id="168" name="Google Shape;168;p30"/>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with Image">
  <p:cSld name="CUSTOM_42_1_1">
    <p:bg>
      <p:bgPr>
        <a:solidFill>
          <a:srgbClr val="FFFFFF"/>
        </a:solidFill>
      </p:bgPr>
    </p:bg>
    <p:spTree>
      <p:nvGrpSpPr>
        <p:cNvPr id="169" name="Shape 169"/>
        <p:cNvGrpSpPr/>
        <p:nvPr/>
      </p:nvGrpSpPr>
      <p:grpSpPr>
        <a:xfrm>
          <a:off x="0" y="0"/>
          <a:ext cx="0" cy="0"/>
          <a:chOff x="0" y="0"/>
          <a:chExt cx="0" cy="0"/>
        </a:xfrm>
      </p:grpSpPr>
      <p:sp>
        <p:nvSpPr>
          <p:cNvPr id="170" name="Google Shape;170;p31"/>
          <p:cNvSpPr/>
          <p:nvPr/>
        </p:nvSpPr>
        <p:spPr>
          <a:xfrm>
            <a:off x="0" y="-50"/>
            <a:ext cx="6009300" cy="5143500"/>
          </a:xfrm>
          <a:prstGeom prst="rect">
            <a:avLst/>
          </a:prstGeom>
          <a:solidFill>
            <a:srgbClr val="292B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31"/>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72" name="Google Shape;172;p31"/>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3">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1.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4.jp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image" Target="../media/image11.png"/><Relationship Id="rId5"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35.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39.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 Id="rId3" Type="http://schemas.openxmlformats.org/officeDocument/2006/relationships/image" Target="../media/image26.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4.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15.png"/><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1" Type="http://schemas.openxmlformats.org/officeDocument/2006/relationships/hyperlink" Target="https://kotlinlang.org/" TargetMode="External"/><Relationship Id="rId10" Type="http://schemas.openxmlformats.org/officeDocument/2006/relationships/hyperlink" Target="https://medium.com/androiddevelopers/tagged/kotlin-vocabulary" TargetMode="External"/><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hyperlink" Target="https://developer.android.com/" TargetMode="External"/><Relationship Id="rId4" Type="http://schemas.openxmlformats.org/officeDocument/2006/relationships/hyperlink" Target="https://github.com/android" TargetMode="External"/><Relationship Id="rId9" Type="http://schemas.openxmlformats.org/officeDocument/2006/relationships/hyperlink" Target="http://d.android.com/subscribe" TargetMode="External"/><Relationship Id="rId5" Type="http://schemas.openxmlformats.org/officeDocument/2006/relationships/hyperlink" Target="https://android-developers.googleblog.com/" TargetMode="External"/><Relationship Id="rId6" Type="http://schemas.openxmlformats.org/officeDocument/2006/relationships/hyperlink" Target="https://medium.com/androiddevelopers" TargetMode="External"/><Relationship Id="rId7" Type="http://schemas.openxmlformats.org/officeDocument/2006/relationships/hyperlink" Target="https://www.youtube.com/user/androiddevelopers" TargetMode="External"/><Relationship Id="rId8" Type="http://schemas.openxmlformats.org/officeDocument/2006/relationships/hyperlink" Target="https://twitter.com/androidde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nvSpPr>
        <p:spPr>
          <a:xfrm>
            <a:off x="240875" y="1905638"/>
            <a:ext cx="8665800" cy="11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rgbClr val="FFFFFF"/>
                </a:solidFill>
                <a:latin typeface="Roboto"/>
                <a:ea typeface="Roboto"/>
                <a:cs typeface="Roboto"/>
                <a:sym typeface="Roboto"/>
              </a:rPr>
              <a:t>Android Study Jams</a:t>
            </a:r>
            <a:endParaRPr b="1" sz="4100">
              <a:solidFill>
                <a:srgbClr val="FFFFFF"/>
              </a:solidFill>
              <a:latin typeface="Roboto"/>
              <a:ea typeface="Roboto"/>
              <a:cs typeface="Roboto"/>
              <a:sym typeface="Roboto"/>
            </a:endParaRPr>
          </a:p>
        </p:txBody>
      </p:sp>
      <p:sp>
        <p:nvSpPr>
          <p:cNvPr id="178" name="Google Shape;178;p32"/>
          <p:cNvSpPr txBox="1"/>
          <p:nvPr/>
        </p:nvSpPr>
        <p:spPr>
          <a:xfrm>
            <a:off x="240875" y="2605763"/>
            <a:ext cx="7412700" cy="10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Prior Programming Experience Track: Sessions 1 &amp; 2</a:t>
            </a:r>
            <a:endParaRPr sz="24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Android Development is Kotlin-First</a:t>
            </a:r>
            <a:endParaRPr sz="2500"/>
          </a:p>
        </p:txBody>
      </p:sp>
      <p:pic>
        <p:nvPicPr>
          <p:cNvPr id="233" name="Google Shape;233;p41"/>
          <p:cNvPicPr preferRelativeResize="0"/>
          <p:nvPr/>
        </p:nvPicPr>
        <p:blipFill>
          <a:blip r:embed="rId3">
            <a:alphaModFix/>
          </a:blip>
          <a:stretch>
            <a:fillRect/>
          </a:stretch>
        </p:blipFill>
        <p:spPr>
          <a:xfrm>
            <a:off x="904450" y="1829650"/>
            <a:ext cx="7338646" cy="1941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aphicFrame>
        <p:nvGraphicFramePr>
          <p:cNvPr id="238" name="Google Shape;238;p42"/>
          <p:cNvGraphicFramePr/>
          <p:nvPr/>
        </p:nvGraphicFramePr>
        <p:xfrm>
          <a:off x="1102050" y="1822450"/>
          <a:ext cx="3000000" cy="3000000"/>
        </p:xfrm>
        <a:graphic>
          <a:graphicData uri="http://schemas.openxmlformats.org/drawingml/2006/table">
            <a:tbl>
              <a:tblPr>
                <a:noFill/>
                <a:tableStyleId>{0F88F9CC-57DB-4501-8140-A519B34A318E}</a:tableStyleId>
              </a:tblPr>
              <a:tblGrid>
                <a:gridCol w="6452700"/>
              </a:tblGrid>
              <a:tr h="12700">
                <a:tc>
                  <a:txBody>
                    <a:bodyPr/>
                    <a:lstStyle/>
                    <a:p>
                      <a:pPr indent="0" lvl="0" marL="0" rtl="0" algn="l">
                        <a:lnSpc>
                          <a:spcPct val="115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fun</a:t>
                      </a:r>
                      <a:r>
                        <a:rPr lang="en" sz="2500">
                          <a:solidFill>
                            <a:srgbClr val="A9B7C6"/>
                          </a:solidFill>
                          <a:highlight>
                            <a:srgbClr val="282B2E"/>
                          </a:highlight>
                          <a:latin typeface="Consolas"/>
                          <a:ea typeface="Consolas"/>
                          <a:cs typeface="Consolas"/>
                          <a:sym typeface="Consolas"/>
                        </a:rPr>
                        <a:t> </a:t>
                      </a:r>
                      <a:r>
                        <a:rPr lang="en" sz="2500">
                          <a:solidFill>
                            <a:srgbClr val="FFC66D"/>
                          </a:solidFill>
                          <a:highlight>
                            <a:srgbClr val="282B2E"/>
                          </a:highlight>
                          <a:latin typeface="Consolas"/>
                          <a:ea typeface="Consolas"/>
                          <a:cs typeface="Consolas"/>
                          <a:sym typeface="Consolas"/>
                        </a:rPr>
                        <a:t>main</a:t>
                      </a:r>
                      <a:r>
                        <a:rPr lang="en" sz="2500">
                          <a:solidFill>
                            <a:srgbClr val="A9B7C6"/>
                          </a:solidFill>
                          <a:highlight>
                            <a:srgbClr val="282B2E"/>
                          </a:highlight>
                          <a:latin typeface="Consolas"/>
                          <a:ea typeface="Consolas"/>
                          <a:cs typeface="Consolas"/>
                          <a:sym typeface="Consolas"/>
                        </a:rPr>
                        <a:t>() {</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println(</a:t>
                      </a:r>
                      <a:r>
                        <a:rPr lang="en" sz="2500">
                          <a:solidFill>
                            <a:srgbClr val="6A8759"/>
                          </a:solidFill>
                          <a:highlight>
                            <a:srgbClr val="282B2E"/>
                          </a:highlight>
                          <a:latin typeface="Consolas"/>
                          <a:ea typeface="Consolas"/>
                          <a:cs typeface="Consolas"/>
                          <a:sym typeface="Consolas"/>
                        </a:rPr>
                        <a:t>"Hello world!"</a:t>
                      </a:r>
                      <a:r>
                        <a:rPr lang="en" sz="2500">
                          <a:solidFill>
                            <a:srgbClr val="A9B7C6"/>
                          </a:solidFill>
                          <a:highlight>
                            <a:srgbClr val="282B2E"/>
                          </a:highlight>
                          <a:latin typeface="Consolas"/>
                          <a:ea typeface="Consolas"/>
                          <a:cs typeface="Consolas"/>
                          <a:sym typeface="Consolas"/>
                        </a:rPr>
                        <a:t>)</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a:t>
                      </a:r>
                      <a:endParaRPr sz="2500"/>
                    </a:p>
                  </a:txBody>
                  <a:tcPr marT="63500" marB="63500" marR="63500" marL="63500">
                    <a:solidFill>
                      <a:srgbClr val="282B2E"/>
                    </a:solidFill>
                  </a:tcPr>
                </a:tc>
              </a:tr>
            </a:tbl>
          </a:graphicData>
        </a:graphic>
      </p:graphicFrame>
      <p:sp>
        <p:nvSpPr>
          <p:cNvPr id="239" name="Google Shape;239;p42"/>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EFEFEF"/>
                </a:solidFill>
                <a:latin typeface="Roboto"/>
                <a:ea typeface="Roboto"/>
                <a:cs typeface="Roboto"/>
                <a:sym typeface="Roboto"/>
              </a:rPr>
              <a:t>What does this code do?</a:t>
            </a:r>
            <a:endParaRPr b="1" sz="2400">
              <a:solidFill>
                <a:srgbClr val="EFEFE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aphicFrame>
        <p:nvGraphicFramePr>
          <p:cNvPr id="244" name="Google Shape;244;p43"/>
          <p:cNvGraphicFramePr/>
          <p:nvPr/>
        </p:nvGraphicFramePr>
        <p:xfrm>
          <a:off x="1102050" y="1822450"/>
          <a:ext cx="3000000" cy="3000000"/>
        </p:xfrm>
        <a:graphic>
          <a:graphicData uri="http://schemas.openxmlformats.org/drawingml/2006/table">
            <a:tbl>
              <a:tblPr>
                <a:noFill/>
                <a:tableStyleId>{0F88F9CC-57DB-4501-8140-A519B34A318E}</a:tableStyleId>
              </a:tblPr>
              <a:tblGrid>
                <a:gridCol w="6452700"/>
              </a:tblGrid>
              <a:tr h="12700">
                <a:tc>
                  <a:txBody>
                    <a:bodyPr/>
                    <a:lstStyle/>
                    <a:p>
                      <a:pPr indent="0" lvl="0" marL="0" rtl="0" algn="l">
                        <a:lnSpc>
                          <a:spcPct val="115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fun</a:t>
                      </a:r>
                      <a:r>
                        <a:rPr lang="en" sz="2500">
                          <a:solidFill>
                            <a:srgbClr val="A9B7C6"/>
                          </a:solidFill>
                          <a:highlight>
                            <a:srgbClr val="282B2E"/>
                          </a:highlight>
                          <a:latin typeface="Consolas"/>
                          <a:ea typeface="Consolas"/>
                          <a:cs typeface="Consolas"/>
                          <a:sym typeface="Consolas"/>
                        </a:rPr>
                        <a:t> </a:t>
                      </a:r>
                      <a:r>
                        <a:rPr lang="en" sz="2500">
                          <a:solidFill>
                            <a:srgbClr val="FFC66D"/>
                          </a:solidFill>
                          <a:highlight>
                            <a:srgbClr val="282B2E"/>
                          </a:highlight>
                          <a:latin typeface="Consolas"/>
                          <a:ea typeface="Consolas"/>
                          <a:cs typeface="Consolas"/>
                          <a:sym typeface="Consolas"/>
                        </a:rPr>
                        <a:t>main</a:t>
                      </a:r>
                      <a:r>
                        <a:rPr lang="en" sz="2500">
                          <a:solidFill>
                            <a:srgbClr val="A9B7C6"/>
                          </a:solidFill>
                          <a:highlight>
                            <a:srgbClr val="282B2E"/>
                          </a:highlight>
                          <a:latin typeface="Consolas"/>
                          <a:ea typeface="Consolas"/>
                          <a:cs typeface="Consolas"/>
                          <a:sym typeface="Consolas"/>
                        </a:rPr>
                        <a:t>() {</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println(</a:t>
                      </a:r>
                      <a:r>
                        <a:rPr lang="en" sz="2500">
                          <a:solidFill>
                            <a:srgbClr val="6A8759"/>
                          </a:solidFill>
                          <a:highlight>
                            <a:srgbClr val="282B2E"/>
                          </a:highlight>
                          <a:latin typeface="Consolas"/>
                          <a:ea typeface="Consolas"/>
                          <a:cs typeface="Consolas"/>
                          <a:sym typeface="Consolas"/>
                        </a:rPr>
                        <a:t>"Hello world!"</a:t>
                      </a:r>
                      <a:r>
                        <a:rPr lang="en" sz="2500">
                          <a:solidFill>
                            <a:srgbClr val="A9B7C6"/>
                          </a:solidFill>
                          <a:highlight>
                            <a:srgbClr val="282B2E"/>
                          </a:highlight>
                          <a:latin typeface="Consolas"/>
                          <a:ea typeface="Consolas"/>
                          <a:cs typeface="Consolas"/>
                          <a:sym typeface="Consolas"/>
                        </a:rPr>
                        <a:t>)</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a:t>
                      </a:r>
                      <a:endParaRPr sz="2500"/>
                    </a:p>
                  </a:txBody>
                  <a:tcPr marT="63500" marB="63500" marR="63500" marL="63500">
                    <a:solidFill>
                      <a:srgbClr val="282B2E"/>
                    </a:solidFill>
                  </a:tcPr>
                </a:tc>
              </a:tr>
            </a:tbl>
          </a:graphicData>
        </a:graphic>
      </p:graphicFrame>
      <p:sp>
        <p:nvSpPr>
          <p:cNvPr id="245" name="Google Shape;245;p43"/>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1F3F4"/>
                </a:solidFill>
                <a:latin typeface="Roboto"/>
                <a:ea typeface="Roboto"/>
                <a:cs typeface="Roboto"/>
                <a:sym typeface="Roboto"/>
              </a:rPr>
              <a:t>What does this code do?</a:t>
            </a:r>
            <a:endParaRPr b="1" sz="2400">
              <a:solidFill>
                <a:srgbClr val="F1F3F4"/>
              </a:solidFill>
              <a:latin typeface="Roboto"/>
              <a:ea typeface="Roboto"/>
              <a:cs typeface="Roboto"/>
              <a:sym typeface="Roboto"/>
            </a:endParaRPr>
          </a:p>
        </p:txBody>
      </p:sp>
      <p:graphicFrame>
        <p:nvGraphicFramePr>
          <p:cNvPr id="246" name="Google Shape;246;p43"/>
          <p:cNvGraphicFramePr/>
          <p:nvPr/>
        </p:nvGraphicFramePr>
        <p:xfrm>
          <a:off x="1102050" y="3641400"/>
          <a:ext cx="3000000" cy="3000000"/>
        </p:xfrm>
        <a:graphic>
          <a:graphicData uri="http://schemas.openxmlformats.org/drawingml/2006/table">
            <a:tbl>
              <a:tblPr>
                <a:noFill/>
                <a:tableStyleId>{0F88F9CC-57DB-4501-8140-A519B34A318E}</a:tableStyleId>
              </a:tblPr>
              <a:tblGrid>
                <a:gridCol w="6452700"/>
              </a:tblGrid>
              <a:tr h="12700">
                <a:tc>
                  <a:txBody>
                    <a:bodyPr/>
                    <a:lstStyle/>
                    <a:p>
                      <a:pPr indent="0" lvl="0" marL="0" rtl="0" algn="l">
                        <a:lnSpc>
                          <a:spcPct val="115000"/>
                        </a:lnSpc>
                        <a:spcBef>
                          <a:spcPts val="0"/>
                        </a:spcBef>
                        <a:spcAft>
                          <a:spcPts val="0"/>
                        </a:spcAft>
                        <a:buNone/>
                      </a:pPr>
                      <a:r>
                        <a:rPr lang="en" sz="2500">
                          <a:solidFill>
                            <a:srgbClr val="A9B7C6"/>
                          </a:solidFill>
                          <a:highlight>
                            <a:srgbClr val="282B2E"/>
                          </a:highlight>
                          <a:latin typeface="Consolas"/>
                          <a:ea typeface="Consolas"/>
                          <a:cs typeface="Consolas"/>
                          <a:sym typeface="Consolas"/>
                        </a:rPr>
                        <a:t>&gt;&gt;&gt; Hello world!</a:t>
                      </a:r>
                      <a:endParaRPr sz="2500"/>
                    </a:p>
                  </a:txBody>
                  <a:tcPr marT="63500" marB="63500" marR="63500" marL="63500">
                    <a:solidFill>
                      <a:srgbClr val="282B2E"/>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aphicFrame>
        <p:nvGraphicFramePr>
          <p:cNvPr id="251" name="Google Shape;251;p44"/>
          <p:cNvGraphicFramePr/>
          <p:nvPr/>
        </p:nvGraphicFramePr>
        <p:xfrm>
          <a:off x="1102050" y="1822450"/>
          <a:ext cx="3000000" cy="3000000"/>
        </p:xfrm>
        <a:graphic>
          <a:graphicData uri="http://schemas.openxmlformats.org/drawingml/2006/table">
            <a:tbl>
              <a:tblPr>
                <a:noFill/>
                <a:tableStyleId>{0F88F9CC-57DB-4501-8140-A519B34A318E}</a:tableStyleId>
              </a:tblPr>
              <a:tblGrid>
                <a:gridCol w="6452700"/>
              </a:tblGrid>
              <a:tr h="12700">
                <a:tc>
                  <a:txBody>
                    <a:bodyPr/>
                    <a:lstStyle/>
                    <a:p>
                      <a:pPr indent="0" lvl="0" marL="0" rtl="0" algn="l">
                        <a:lnSpc>
                          <a:spcPct val="115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fun</a:t>
                      </a:r>
                      <a:r>
                        <a:rPr lang="en" sz="2500">
                          <a:solidFill>
                            <a:srgbClr val="A9B7C6"/>
                          </a:solidFill>
                          <a:highlight>
                            <a:srgbClr val="282B2E"/>
                          </a:highlight>
                          <a:latin typeface="Consolas"/>
                          <a:ea typeface="Consolas"/>
                          <a:cs typeface="Consolas"/>
                          <a:sym typeface="Consolas"/>
                        </a:rPr>
                        <a:t> </a:t>
                      </a:r>
                      <a:r>
                        <a:rPr lang="en" sz="2500">
                          <a:solidFill>
                            <a:srgbClr val="FFC66D"/>
                          </a:solidFill>
                          <a:highlight>
                            <a:srgbClr val="282B2E"/>
                          </a:highlight>
                          <a:latin typeface="Consolas"/>
                          <a:ea typeface="Consolas"/>
                          <a:cs typeface="Consolas"/>
                          <a:sym typeface="Consolas"/>
                        </a:rPr>
                        <a:t>main</a:t>
                      </a:r>
                      <a:r>
                        <a:rPr lang="en" sz="2500">
                          <a:solidFill>
                            <a:srgbClr val="A9B7C6"/>
                          </a:solidFill>
                          <a:highlight>
                            <a:srgbClr val="282B2E"/>
                          </a:highlight>
                          <a:latin typeface="Consolas"/>
                          <a:ea typeface="Consolas"/>
                          <a:cs typeface="Consolas"/>
                          <a:sym typeface="Consolas"/>
                        </a:rPr>
                        <a:t>() {</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println(</a:t>
                      </a:r>
                      <a:r>
                        <a:rPr lang="en" sz="2500">
                          <a:solidFill>
                            <a:srgbClr val="6A8759"/>
                          </a:solidFill>
                          <a:highlight>
                            <a:srgbClr val="282B2E"/>
                          </a:highlight>
                          <a:latin typeface="Consolas"/>
                          <a:ea typeface="Consolas"/>
                          <a:cs typeface="Consolas"/>
                          <a:sym typeface="Consolas"/>
                        </a:rPr>
                        <a:t>"Hello world!"</a:t>
                      </a:r>
                      <a:r>
                        <a:rPr lang="en" sz="2500">
                          <a:solidFill>
                            <a:srgbClr val="A9B7C6"/>
                          </a:solidFill>
                          <a:highlight>
                            <a:srgbClr val="282B2E"/>
                          </a:highlight>
                          <a:latin typeface="Consolas"/>
                          <a:ea typeface="Consolas"/>
                          <a:cs typeface="Consolas"/>
                          <a:sym typeface="Consolas"/>
                        </a:rPr>
                        <a:t>)</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a:t>
                      </a:r>
                      <a:endParaRPr sz="2500"/>
                    </a:p>
                  </a:txBody>
                  <a:tcPr marT="63500" marB="63500" marR="63500" marL="63500">
                    <a:solidFill>
                      <a:srgbClr val="282B2E"/>
                    </a:solidFill>
                  </a:tcPr>
                </a:tc>
              </a:tr>
            </a:tbl>
          </a:graphicData>
        </a:graphic>
      </p:graphicFrame>
      <p:sp>
        <p:nvSpPr>
          <p:cNvPr id="252" name="Google Shape;252;p44"/>
          <p:cNvSpPr txBox="1"/>
          <p:nvPr>
            <p:ph idx="4294967295" type="title"/>
          </p:nvPr>
        </p:nvSpPr>
        <p:spPr>
          <a:xfrm>
            <a:off x="300500" y="257525"/>
            <a:ext cx="51687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1F3F4"/>
                </a:solidFill>
                <a:latin typeface="Roboto"/>
                <a:ea typeface="Roboto"/>
                <a:cs typeface="Roboto"/>
                <a:sym typeface="Roboto"/>
              </a:rPr>
              <a:t>What do you notice about Kotlin?</a:t>
            </a:r>
            <a:endParaRPr b="1" sz="2400">
              <a:solidFill>
                <a:srgbClr val="F1F3F4"/>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aphicFrame>
        <p:nvGraphicFramePr>
          <p:cNvPr id="257" name="Google Shape;257;p45"/>
          <p:cNvGraphicFramePr/>
          <p:nvPr/>
        </p:nvGraphicFramePr>
        <p:xfrm>
          <a:off x="1724625" y="1130550"/>
          <a:ext cx="3000000" cy="3000000"/>
        </p:xfrm>
        <a:graphic>
          <a:graphicData uri="http://schemas.openxmlformats.org/drawingml/2006/table">
            <a:tbl>
              <a:tblPr>
                <a:noFill/>
                <a:tableStyleId>{0F88F9CC-57DB-4501-8140-A519B34A318E}</a:tableStyleId>
              </a:tblPr>
              <a:tblGrid>
                <a:gridCol w="5698325"/>
              </a:tblGrid>
              <a:tr h="2704775">
                <a:tc>
                  <a:txBody>
                    <a:bodyPr/>
                    <a:lstStyle/>
                    <a:p>
                      <a:pPr indent="0" lvl="0" marL="0" rtl="0" algn="l">
                        <a:lnSpc>
                          <a:spcPct val="115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fun</a:t>
                      </a:r>
                      <a:r>
                        <a:rPr lang="en" sz="2500">
                          <a:solidFill>
                            <a:srgbClr val="A9B7C6"/>
                          </a:solidFill>
                          <a:highlight>
                            <a:srgbClr val="282B2E"/>
                          </a:highlight>
                          <a:latin typeface="Consolas"/>
                          <a:ea typeface="Consolas"/>
                          <a:cs typeface="Consolas"/>
                          <a:sym typeface="Consolas"/>
                        </a:rPr>
                        <a:t> </a:t>
                      </a:r>
                      <a:r>
                        <a:rPr lang="en" sz="2500">
                          <a:solidFill>
                            <a:srgbClr val="FFC66D"/>
                          </a:solidFill>
                          <a:highlight>
                            <a:srgbClr val="282B2E"/>
                          </a:highlight>
                          <a:latin typeface="Consolas"/>
                          <a:ea typeface="Consolas"/>
                          <a:cs typeface="Consolas"/>
                          <a:sym typeface="Consolas"/>
                        </a:rPr>
                        <a:t>add</a:t>
                      </a:r>
                      <a:r>
                        <a:rPr lang="en" sz="2500">
                          <a:solidFill>
                            <a:srgbClr val="A9B7C6"/>
                          </a:solidFill>
                          <a:highlight>
                            <a:srgbClr val="282B2E"/>
                          </a:highlight>
                          <a:latin typeface="Consolas"/>
                          <a:ea typeface="Consolas"/>
                          <a:cs typeface="Consolas"/>
                          <a:sym typeface="Consolas"/>
                        </a:rPr>
                        <a:t>(a: </a:t>
                      </a:r>
                      <a:r>
                        <a:rPr lang="en" sz="2500">
                          <a:solidFill>
                            <a:srgbClr val="FFC66D"/>
                          </a:solidFill>
                          <a:highlight>
                            <a:srgbClr val="282B2E"/>
                          </a:highlight>
                          <a:latin typeface="Consolas"/>
                          <a:ea typeface="Consolas"/>
                          <a:cs typeface="Consolas"/>
                          <a:sym typeface="Consolas"/>
                        </a:rPr>
                        <a:t>Int</a:t>
                      </a:r>
                      <a:r>
                        <a:rPr lang="en" sz="2500">
                          <a:solidFill>
                            <a:srgbClr val="A9B7C6"/>
                          </a:solidFill>
                          <a:highlight>
                            <a:srgbClr val="282B2E"/>
                          </a:highlight>
                          <a:latin typeface="Consolas"/>
                          <a:ea typeface="Consolas"/>
                          <a:cs typeface="Consolas"/>
                          <a:sym typeface="Consolas"/>
                        </a:rPr>
                        <a:t>, b: </a:t>
                      </a:r>
                      <a:r>
                        <a:rPr lang="en" sz="2500">
                          <a:solidFill>
                            <a:srgbClr val="FFC66D"/>
                          </a:solidFill>
                          <a:highlight>
                            <a:srgbClr val="282B2E"/>
                          </a:highlight>
                          <a:latin typeface="Consolas"/>
                          <a:ea typeface="Consolas"/>
                          <a:cs typeface="Consolas"/>
                          <a:sym typeface="Consolas"/>
                        </a:rPr>
                        <a:t>Int</a:t>
                      </a:r>
                      <a:r>
                        <a:rPr lang="en" sz="2500">
                          <a:solidFill>
                            <a:srgbClr val="A9B7C6"/>
                          </a:solidFill>
                          <a:highlight>
                            <a:srgbClr val="282B2E"/>
                          </a:highlight>
                          <a:latin typeface="Consolas"/>
                          <a:ea typeface="Consolas"/>
                          <a:cs typeface="Consolas"/>
                          <a:sym typeface="Consolas"/>
                        </a:rPr>
                        <a:t>): Int {</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a:t>
                      </a:r>
                      <a:r>
                        <a:rPr lang="en" sz="2500">
                          <a:solidFill>
                            <a:srgbClr val="CC7832"/>
                          </a:solidFill>
                          <a:highlight>
                            <a:srgbClr val="282B2E"/>
                          </a:highlight>
                          <a:latin typeface="Consolas"/>
                          <a:ea typeface="Consolas"/>
                          <a:cs typeface="Consolas"/>
                          <a:sym typeface="Consolas"/>
                        </a:rPr>
                        <a:t>return</a:t>
                      </a:r>
                      <a:r>
                        <a:rPr lang="en" sz="2500">
                          <a:solidFill>
                            <a:srgbClr val="A9B7C6"/>
                          </a:solidFill>
                          <a:highlight>
                            <a:srgbClr val="282B2E"/>
                          </a:highlight>
                          <a:latin typeface="Consolas"/>
                          <a:ea typeface="Consolas"/>
                          <a:cs typeface="Consolas"/>
                          <a:sym typeface="Consolas"/>
                        </a:rPr>
                        <a:t> a + b</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a:t>
                      </a:r>
                      <a:br>
                        <a:rPr lang="en" sz="2500">
                          <a:solidFill>
                            <a:srgbClr val="A9B7C6"/>
                          </a:solidFill>
                          <a:highlight>
                            <a:srgbClr val="282B2E"/>
                          </a:highlight>
                          <a:latin typeface="Consolas"/>
                          <a:ea typeface="Consolas"/>
                          <a:cs typeface="Consolas"/>
                          <a:sym typeface="Consolas"/>
                        </a:rPr>
                      </a:br>
                      <a:br>
                        <a:rPr lang="en" sz="2500">
                          <a:solidFill>
                            <a:srgbClr val="A9B7C6"/>
                          </a:solidFill>
                          <a:highlight>
                            <a:srgbClr val="282B2E"/>
                          </a:highlight>
                          <a:latin typeface="Consolas"/>
                          <a:ea typeface="Consolas"/>
                          <a:cs typeface="Consolas"/>
                          <a:sym typeface="Consolas"/>
                        </a:rPr>
                      </a:br>
                      <a:endParaRPr sz="2500"/>
                    </a:p>
                  </a:txBody>
                  <a:tcPr marT="63500" marB="63500" marR="63500" marL="63500"/>
                </a:tc>
              </a:tr>
            </a:tbl>
          </a:graphicData>
        </a:graphic>
      </p:graphicFrame>
      <p:sp>
        <p:nvSpPr>
          <p:cNvPr id="258" name="Google Shape;258;p45"/>
          <p:cNvSpPr txBox="1"/>
          <p:nvPr/>
        </p:nvSpPr>
        <p:spPr>
          <a:xfrm>
            <a:off x="1747325" y="3002900"/>
            <a:ext cx="6314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fun</a:t>
            </a:r>
            <a:r>
              <a:rPr lang="en" sz="2500">
                <a:solidFill>
                  <a:srgbClr val="A9B7C6"/>
                </a:solidFill>
                <a:highlight>
                  <a:srgbClr val="282B2E"/>
                </a:highlight>
                <a:latin typeface="Consolas"/>
                <a:ea typeface="Consolas"/>
                <a:cs typeface="Consolas"/>
                <a:sym typeface="Consolas"/>
              </a:rPr>
              <a:t> </a:t>
            </a:r>
            <a:r>
              <a:rPr lang="en" sz="2500">
                <a:solidFill>
                  <a:srgbClr val="FFC66D"/>
                </a:solidFill>
                <a:highlight>
                  <a:srgbClr val="282B2E"/>
                </a:highlight>
                <a:latin typeface="Consolas"/>
                <a:ea typeface="Consolas"/>
                <a:cs typeface="Consolas"/>
                <a:sym typeface="Consolas"/>
              </a:rPr>
              <a:t>display</a:t>
            </a:r>
            <a:r>
              <a:rPr lang="en" sz="2500">
                <a:solidFill>
                  <a:srgbClr val="A9B7C6"/>
                </a:solidFill>
                <a:highlight>
                  <a:srgbClr val="282B2E"/>
                </a:highlight>
                <a:latin typeface="Consolas"/>
                <a:ea typeface="Consolas"/>
                <a:cs typeface="Consolas"/>
                <a:sym typeface="Consolas"/>
              </a:rPr>
              <a:t>(): Unit {</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println(</a:t>
            </a:r>
            <a:r>
              <a:rPr lang="en" sz="2500">
                <a:solidFill>
                  <a:srgbClr val="6A8759"/>
                </a:solidFill>
                <a:highlight>
                  <a:srgbClr val="282B2E"/>
                </a:highlight>
                <a:latin typeface="Consolas"/>
                <a:ea typeface="Consolas"/>
                <a:cs typeface="Consolas"/>
                <a:sym typeface="Consolas"/>
              </a:rPr>
              <a:t>"Welcome"</a:t>
            </a:r>
            <a:r>
              <a:rPr lang="en" sz="2500">
                <a:solidFill>
                  <a:srgbClr val="A9B7C6"/>
                </a:solidFill>
                <a:highlight>
                  <a:srgbClr val="282B2E"/>
                </a:highlight>
                <a:latin typeface="Consolas"/>
                <a:ea typeface="Consolas"/>
                <a:cs typeface="Consolas"/>
                <a:sym typeface="Consolas"/>
              </a:rPr>
              <a:t>)</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a:t>
            </a:r>
            <a:endParaRPr/>
          </a:p>
        </p:txBody>
      </p:sp>
      <p:sp>
        <p:nvSpPr>
          <p:cNvPr id="259" name="Google Shape;259;p45"/>
          <p:cNvSpPr txBox="1"/>
          <p:nvPr>
            <p:ph idx="4294967295" type="title"/>
          </p:nvPr>
        </p:nvSpPr>
        <p:spPr>
          <a:xfrm>
            <a:off x="300500" y="257525"/>
            <a:ext cx="51687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1F3F4"/>
                </a:solidFill>
                <a:latin typeface="Roboto"/>
                <a:ea typeface="Roboto"/>
                <a:cs typeface="Roboto"/>
                <a:sym typeface="Roboto"/>
              </a:rPr>
              <a:t>Parameters and Return Type</a:t>
            </a:r>
            <a:endParaRPr b="1" sz="2400">
              <a:solidFill>
                <a:srgbClr val="F1F3F4"/>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idx="4294967295" type="body"/>
          </p:nvPr>
        </p:nvSpPr>
        <p:spPr>
          <a:xfrm>
            <a:off x="-486525" y="184400"/>
            <a:ext cx="41163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mutable variable</a:t>
            </a:r>
            <a:endParaRPr sz="2000">
              <a:solidFill>
                <a:schemeClr val="dk1"/>
              </a:solidFill>
              <a:latin typeface="Roboto"/>
              <a:ea typeface="Roboto"/>
              <a:cs typeface="Roboto"/>
              <a:sym typeface="Roboto"/>
            </a:endParaRPr>
          </a:p>
        </p:txBody>
      </p:sp>
      <p:graphicFrame>
        <p:nvGraphicFramePr>
          <p:cNvPr id="265" name="Google Shape;265;p46"/>
          <p:cNvGraphicFramePr/>
          <p:nvPr/>
        </p:nvGraphicFramePr>
        <p:xfrm>
          <a:off x="3814725" y="1567800"/>
          <a:ext cx="3000000" cy="3000000"/>
        </p:xfrm>
        <a:graphic>
          <a:graphicData uri="http://schemas.openxmlformats.org/drawingml/2006/table">
            <a:tbl>
              <a:tblPr>
                <a:noFill/>
                <a:tableStyleId>{0F88F9CC-57DB-4501-8140-A519B34A318E}</a:tableStyleId>
              </a:tblPr>
              <a:tblGrid>
                <a:gridCol w="5329275"/>
              </a:tblGrid>
              <a:tr h="12700">
                <a:tc>
                  <a:txBody>
                    <a:bodyPr/>
                    <a:lstStyle/>
                    <a:p>
                      <a:pPr indent="0" lvl="0" marL="0" rtl="0" algn="l">
                        <a:lnSpc>
                          <a:spcPct val="115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var</a:t>
                      </a:r>
                      <a:r>
                        <a:rPr lang="en" sz="2500">
                          <a:solidFill>
                            <a:srgbClr val="A9B7C6"/>
                          </a:solidFill>
                          <a:highlight>
                            <a:srgbClr val="282B2E"/>
                          </a:highlight>
                          <a:latin typeface="Consolas"/>
                          <a:ea typeface="Consolas"/>
                          <a:cs typeface="Consolas"/>
                          <a:sym typeface="Consolas"/>
                        </a:rPr>
                        <a:t> counter: Int = </a:t>
                      </a:r>
                      <a:r>
                        <a:rPr lang="en" sz="2500">
                          <a:solidFill>
                            <a:srgbClr val="6897BB"/>
                          </a:solidFill>
                          <a:highlight>
                            <a:srgbClr val="282B2E"/>
                          </a:highlight>
                          <a:latin typeface="Consolas"/>
                          <a:ea typeface="Consolas"/>
                          <a:cs typeface="Consolas"/>
                          <a:sym typeface="Consolas"/>
                        </a:rPr>
                        <a:t>5</a:t>
                      </a:r>
                      <a:endParaRPr sz="2500">
                        <a:highlight>
                          <a:srgbClr val="FFFFFF"/>
                        </a:highlight>
                        <a:latin typeface="Courier New"/>
                        <a:ea typeface="Courier New"/>
                        <a:cs typeface="Courier New"/>
                        <a:sym typeface="Courier New"/>
                      </a:endParaRPr>
                    </a:p>
                  </a:txBody>
                  <a:tcPr marT="63500" marB="63500" marR="63500" marL="63500">
                    <a:solidFill>
                      <a:srgbClr val="282B2E"/>
                    </a:solidFill>
                  </a:tcPr>
                </a:tc>
              </a:tr>
            </a:tbl>
          </a:graphicData>
        </a:graphic>
      </p:graphicFrame>
      <p:graphicFrame>
        <p:nvGraphicFramePr>
          <p:cNvPr id="266" name="Google Shape;266;p46"/>
          <p:cNvGraphicFramePr/>
          <p:nvPr/>
        </p:nvGraphicFramePr>
        <p:xfrm>
          <a:off x="3814725" y="2713675"/>
          <a:ext cx="3000000" cy="3000000"/>
        </p:xfrm>
        <a:graphic>
          <a:graphicData uri="http://schemas.openxmlformats.org/drawingml/2006/table">
            <a:tbl>
              <a:tblPr>
                <a:noFill/>
                <a:tableStyleId>{0F88F9CC-57DB-4501-8140-A519B34A318E}</a:tableStyleId>
              </a:tblPr>
              <a:tblGrid>
                <a:gridCol w="5329275"/>
              </a:tblGrid>
              <a:tr h="12700">
                <a:tc>
                  <a:txBody>
                    <a:bodyPr/>
                    <a:lstStyle/>
                    <a:p>
                      <a:pPr indent="0" lvl="0" marL="0" rtl="0" algn="l">
                        <a:lnSpc>
                          <a:spcPct val="115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val</a:t>
                      </a:r>
                      <a:r>
                        <a:rPr lang="en" sz="2500">
                          <a:solidFill>
                            <a:srgbClr val="A9B7C6"/>
                          </a:solidFill>
                          <a:highlight>
                            <a:srgbClr val="282B2E"/>
                          </a:highlight>
                          <a:latin typeface="Consolas"/>
                          <a:ea typeface="Consolas"/>
                          <a:cs typeface="Consolas"/>
                          <a:sym typeface="Consolas"/>
                        </a:rPr>
                        <a:t> name: String = </a:t>
                      </a:r>
                      <a:r>
                        <a:rPr lang="en" sz="2500">
                          <a:solidFill>
                            <a:srgbClr val="6A8759"/>
                          </a:solidFill>
                          <a:highlight>
                            <a:srgbClr val="282B2E"/>
                          </a:highlight>
                          <a:latin typeface="Consolas"/>
                          <a:ea typeface="Consolas"/>
                          <a:cs typeface="Consolas"/>
                          <a:sym typeface="Consolas"/>
                        </a:rPr>
                        <a:t>"Rebecca"</a:t>
                      </a:r>
                      <a:endParaRPr sz="2500"/>
                    </a:p>
                  </a:txBody>
                  <a:tcPr marT="63500" marB="63500" marR="63500" marL="63500">
                    <a:solidFill>
                      <a:srgbClr val="282B2E"/>
                    </a:solidFill>
                  </a:tcPr>
                </a:tc>
              </a:tr>
            </a:tbl>
          </a:graphicData>
        </a:graphic>
      </p:graphicFrame>
      <p:sp>
        <p:nvSpPr>
          <p:cNvPr id="267" name="Google Shape;267;p46"/>
          <p:cNvSpPr txBox="1"/>
          <p:nvPr>
            <p:ph idx="4294967295" type="body"/>
          </p:nvPr>
        </p:nvSpPr>
        <p:spPr>
          <a:xfrm>
            <a:off x="159075" y="2636700"/>
            <a:ext cx="3170700" cy="71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immutable variable</a:t>
            </a:r>
            <a:endParaRPr sz="20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aphicFrame>
        <p:nvGraphicFramePr>
          <p:cNvPr id="272" name="Google Shape;272;p47"/>
          <p:cNvGraphicFramePr/>
          <p:nvPr/>
        </p:nvGraphicFramePr>
        <p:xfrm>
          <a:off x="1724613" y="1785100"/>
          <a:ext cx="3000000" cy="3000000"/>
        </p:xfrm>
        <a:graphic>
          <a:graphicData uri="http://schemas.openxmlformats.org/drawingml/2006/table">
            <a:tbl>
              <a:tblPr>
                <a:noFill/>
                <a:tableStyleId>{0F88F9CC-57DB-4501-8140-A519B34A318E}</a:tableStyleId>
              </a:tblPr>
              <a:tblGrid>
                <a:gridCol w="5698325"/>
              </a:tblGrid>
              <a:tr h="12700">
                <a:tc>
                  <a:txBody>
                    <a:bodyPr/>
                    <a:lstStyle/>
                    <a:p>
                      <a:pPr indent="0" lvl="0" marL="0" rtl="0" algn="l">
                        <a:lnSpc>
                          <a:spcPct val="150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var</a:t>
                      </a:r>
                      <a:r>
                        <a:rPr lang="en" sz="2500">
                          <a:solidFill>
                            <a:srgbClr val="A9B7C6"/>
                          </a:solidFill>
                          <a:highlight>
                            <a:srgbClr val="282B2E"/>
                          </a:highlight>
                          <a:latin typeface="Consolas"/>
                          <a:ea typeface="Consolas"/>
                          <a:cs typeface="Consolas"/>
                          <a:sym typeface="Consolas"/>
                        </a:rPr>
                        <a:t> length = </a:t>
                      </a:r>
                      <a:r>
                        <a:rPr lang="en" sz="2500">
                          <a:solidFill>
                            <a:srgbClr val="6897BB"/>
                          </a:solidFill>
                          <a:highlight>
                            <a:srgbClr val="282B2E"/>
                          </a:highlight>
                          <a:latin typeface="Consolas"/>
                          <a:ea typeface="Consolas"/>
                          <a:cs typeface="Consolas"/>
                          <a:sym typeface="Consolas"/>
                        </a:rPr>
                        <a:t>5</a:t>
                      </a:r>
                      <a:br>
                        <a:rPr lang="en" sz="2500">
                          <a:solidFill>
                            <a:srgbClr val="A9B7C6"/>
                          </a:solidFill>
                          <a:highlight>
                            <a:srgbClr val="282B2E"/>
                          </a:highlight>
                          <a:latin typeface="Consolas"/>
                          <a:ea typeface="Consolas"/>
                          <a:cs typeface="Consolas"/>
                          <a:sym typeface="Consolas"/>
                        </a:rPr>
                      </a:br>
                      <a:r>
                        <a:rPr lang="en" sz="2500">
                          <a:solidFill>
                            <a:srgbClr val="CC7832"/>
                          </a:solidFill>
                          <a:highlight>
                            <a:srgbClr val="282B2E"/>
                          </a:highlight>
                          <a:latin typeface="Consolas"/>
                          <a:ea typeface="Consolas"/>
                          <a:cs typeface="Consolas"/>
                          <a:sym typeface="Consolas"/>
                        </a:rPr>
                        <a:t>val</a:t>
                      </a:r>
                      <a:r>
                        <a:rPr lang="en" sz="2500">
                          <a:solidFill>
                            <a:srgbClr val="A9B7C6"/>
                          </a:solidFill>
                          <a:highlight>
                            <a:srgbClr val="282B2E"/>
                          </a:highlight>
                          <a:latin typeface="Consolas"/>
                          <a:ea typeface="Consolas"/>
                          <a:cs typeface="Consolas"/>
                          <a:sym typeface="Consolas"/>
                        </a:rPr>
                        <a:t> message = </a:t>
                      </a:r>
                      <a:r>
                        <a:rPr lang="en" sz="2500">
                          <a:solidFill>
                            <a:srgbClr val="6A8759"/>
                          </a:solidFill>
                          <a:highlight>
                            <a:srgbClr val="282B2E"/>
                          </a:highlight>
                          <a:latin typeface="Consolas"/>
                          <a:ea typeface="Consolas"/>
                          <a:cs typeface="Consolas"/>
                          <a:sym typeface="Consolas"/>
                        </a:rPr>
                        <a:t>"Welcome"</a:t>
                      </a:r>
                      <a:endParaRPr sz="2500">
                        <a:latin typeface="Courier New"/>
                        <a:ea typeface="Courier New"/>
                        <a:cs typeface="Courier New"/>
                        <a:sym typeface="Courier New"/>
                      </a:endParaRPr>
                    </a:p>
                  </a:txBody>
                  <a:tcPr marT="63500" marB="63500" marR="63500" marL="63500">
                    <a:solidFill>
                      <a:srgbClr val="282B2E"/>
                    </a:solidFill>
                  </a:tcPr>
                </a:tc>
              </a:tr>
            </a:tbl>
          </a:graphicData>
        </a:graphic>
      </p:graphicFrame>
      <p:sp>
        <p:nvSpPr>
          <p:cNvPr id="273" name="Google Shape;273;p47"/>
          <p:cNvSpPr txBox="1"/>
          <p:nvPr>
            <p:ph idx="4294967295" type="title"/>
          </p:nvPr>
        </p:nvSpPr>
        <p:spPr>
          <a:xfrm>
            <a:off x="300500" y="257525"/>
            <a:ext cx="51687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1F3F4"/>
                </a:solidFill>
                <a:latin typeface="Roboto"/>
                <a:ea typeface="Roboto"/>
                <a:cs typeface="Roboto"/>
                <a:sym typeface="Roboto"/>
              </a:rPr>
              <a:t>What’s interesting about these variable declarations?</a:t>
            </a:r>
            <a:endParaRPr b="1" sz="2400">
              <a:solidFill>
                <a:srgbClr val="F1F3F4"/>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aphicFrame>
        <p:nvGraphicFramePr>
          <p:cNvPr id="278" name="Google Shape;278;p48"/>
          <p:cNvGraphicFramePr/>
          <p:nvPr/>
        </p:nvGraphicFramePr>
        <p:xfrm>
          <a:off x="335100" y="974725"/>
          <a:ext cx="3000000" cy="3000000"/>
        </p:xfrm>
        <a:graphic>
          <a:graphicData uri="http://schemas.openxmlformats.org/drawingml/2006/table">
            <a:tbl>
              <a:tblPr>
                <a:noFill/>
                <a:tableStyleId>{0F88F9CC-57DB-4501-8140-A519B34A318E}</a:tableStyleId>
              </a:tblPr>
              <a:tblGrid>
                <a:gridCol w="4422550"/>
              </a:tblGrid>
              <a:tr h="12700">
                <a:tc>
                  <a:txBody>
                    <a:bodyPr/>
                    <a:lstStyle/>
                    <a:p>
                      <a:pPr indent="0" lvl="0" marL="0" rtl="0" algn="l">
                        <a:lnSpc>
                          <a:spcPct val="115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if</a:t>
                      </a:r>
                      <a:r>
                        <a:rPr lang="en" sz="2500">
                          <a:solidFill>
                            <a:srgbClr val="A9B7C6"/>
                          </a:solidFill>
                          <a:highlight>
                            <a:srgbClr val="282B2E"/>
                          </a:highlight>
                          <a:latin typeface="Consolas"/>
                          <a:ea typeface="Consolas"/>
                          <a:cs typeface="Consolas"/>
                          <a:sym typeface="Consolas"/>
                        </a:rPr>
                        <a:t> (score &lt; </a:t>
                      </a:r>
                      <a:r>
                        <a:rPr lang="en" sz="2500">
                          <a:solidFill>
                            <a:srgbClr val="6897BB"/>
                          </a:solidFill>
                          <a:highlight>
                            <a:srgbClr val="282B2E"/>
                          </a:highlight>
                          <a:latin typeface="Consolas"/>
                          <a:ea typeface="Consolas"/>
                          <a:cs typeface="Consolas"/>
                          <a:sym typeface="Consolas"/>
                        </a:rPr>
                        <a:t>20</a:t>
                      </a:r>
                      <a:r>
                        <a:rPr lang="en" sz="2500">
                          <a:solidFill>
                            <a:srgbClr val="A9B7C6"/>
                          </a:solidFill>
                          <a:highlight>
                            <a:srgbClr val="282B2E"/>
                          </a:highlight>
                          <a:latin typeface="Consolas"/>
                          <a:ea typeface="Consolas"/>
                          <a:cs typeface="Consolas"/>
                          <a:sym typeface="Consolas"/>
                        </a:rPr>
                        <a:t>) {</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println(</a:t>
                      </a:r>
                      <a:r>
                        <a:rPr lang="en" sz="2500">
                          <a:solidFill>
                            <a:srgbClr val="6A8759"/>
                          </a:solidFill>
                          <a:highlight>
                            <a:srgbClr val="282B2E"/>
                          </a:highlight>
                          <a:latin typeface="Consolas"/>
                          <a:ea typeface="Consolas"/>
                          <a:cs typeface="Consolas"/>
                          <a:sym typeface="Consolas"/>
                        </a:rPr>
                        <a:t>"Low"</a:t>
                      </a:r>
                      <a:r>
                        <a:rPr lang="en" sz="2500">
                          <a:solidFill>
                            <a:srgbClr val="A9B7C6"/>
                          </a:solidFill>
                          <a:highlight>
                            <a:srgbClr val="282B2E"/>
                          </a:highlight>
                          <a:latin typeface="Consolas"/>
                          <a:ea typeface="Consolas"/>
                          <a:cs typeface="Consolas"/>
                          <a:sym typeface="Consolas"/>
                        </a:rPr>
                        <a:t>)</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a:t>
                      </a:r>
                      <a:r>
                        <a:rPr lang="en" sz="2500">
                          <a:solidFill>
                            <a:srgbClr val="CC7832"/>
                          </a:solidFill>
                          <a:highlight>
                            <a:srgbClr val="282B2E"/>
                          </a:highlight>
                          <a:latin typeface="Consolas"/>
                          <a:ea typeface="Consolas"/>
                          <a:cs typeface="Consolas"/>
                          <a:sym typeface="Consolas"/>
                        </a:rPr>
                        <a:t>else</a:t>
                      </a:r>
                      <a:r>
                        <a:rPr lang="en" sz="2500">
                          <a:solidFill>
                            <a:srgbClr val="A9B7C6"/>
                          </a:solidFill>
                          <a:highlight>
                            <a:srgbClr val="282B2E"/>
                          </a:highlight>
                          <a:latin typeface="Consolas"/>
                          <a:ea typeface="Consolas"/>
                          <a:cs typeface="Consolas"/>
                          <a:sym typeface="Consolas"/>
                        </a:rPr>
                        <a:t> </a:t>
                      </a:r>
                      <a:r>
                        <a:rPr lang="en" sz="2500">
                          <a:solidFill>
                            <a:srgbClr val="CC7832"/>
                          </a:solidFill>
                          <a:highlight>
                            <a:srgbClr val="282B2E"/>
                          </a:highlight>
                          <a:latin typeface="Consolas"/>
                          <a:ea typeface="Consolas"/>
                          <a:cs typeface="Consolas"/>
                          <a:sym typeface="Consolas"/>
                        </a:rPr>
                        <a:t>if</a:t>
                      </a:r>
                      <a:r>
                        <a:rPr lang="en" sz="2500">
                          <a:solidFill>
                            <a:srgbClr val="A9B7C6"/>
                          </a:solidFill>
                          <a:highlight>
                            <a:srgbClr val="282B2E"/>
                          </a:highlight>
                          <a:latin typeface="Consolas"/>
                          <a:ea typeface="Consolas"/>
                          <a:cs typeface="Consolas"/>
                          <a:sym typeface="Consolas"/>
                        </a:rPr>
                        <a:t> (score &lt; </a:t>
                      </a:r>
                      <a:r>
                        <a:rPr lang="en" sz="2500">
                          <a:solidFill>
                            <a:srgbClr val="6897BB"/>
                          </a:solidFill>
                          <a:highlight>
                            <a:srgbClr val="282B2E"/>
                          </a:highlight>
                          <a:latin typeface="Consolas"/>
                          <a:ea typeface="Consolas"/>
                          <a:cs typeface="Consolas"/>
                          <a:sym typeface="Consolas"/>
                        </a:rPr>
                        <a:t>70</a:t>
                      </a:r>
                      <a:r>
                        <a:rPr lang="en" sz="2500">
                          <a:solidFill>
                            <a:srgbClr val="A9B7C6"/>
                          </a:solidFill>
                          <a:highlight>
                            <a:srgbClr val="282B2E"/>
                          </a:highlight>
                          <a:latin typeface="Consolas"/>
                          <a:ea typeface="Consolas"/>
                          <a:cs typeface="Consolas"/>
                          <a:sym typeface="Consolas"/>
                        </a:rPr>
                        <a:t>) {</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println(</a:t>
                      </a:r>
                      <a:r>
                        <a:rPr lang="en" sz="2500">
                          <a:solidFill>
                            <a:srgbClr val="6A8759"/>
                          </a:solidFill>
                          <a:highlight>
                            <a:srgbClr val="282B2E"/>
                          </a:highlight>
                          <a:latin typeface="Consolas"/>
                          <a:ea typeface="Consolas"/>
                          <a:cs typeface="Consolas"/>
                          <a:sym typeface="Consolas"/>
                        </a:rPr>
                        <a:t>"Medium"</a:t>
                      </a:r>
                      <a:r>
                        <a:rPr lang="en" sz="2500">
                          <a:solidFill>
                            <a:srgbClr val="A9B7C6"/>
                          </a:solidFill>
                          <a:highlight>
                            <a:srgbClr val="282B2E"/>
                          </a:highlight>
                          <a:latin typeface="Consolas"/>
                          <a:ea typeface="Consolas"/>
                          <a:cs typeface="Consolas"/>
                          <a:sym typeface="Consolas"/>
                        </a:rPr>
                        <a:t>)</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a:t>
                      </a:r>
                      <a:r>
                        <a:rPr lang="en" sz="2500">
                          <a:solidFill>
                            <a:srgbClr val="CC7832"/>
                          </a:solidFill>
                          <a:highlight>
                            <a:srgbClr val="282B2E"/>
                          </a:highlight>
                          <a:latin typeface="Consolas"/>
                          <a:ea typeface="Consolas"/>
                          <a:cs typeface="Consolas"/>
                          <a:sym typeface="Consolas"/>
                        </a:rPr>
                        <a:t>else</a:t>
                      </a:r>
                      <a:r>
                        <a:rPr lang="en" sz="2500">
                          <a:solidFill>
                            <a:srgbClr val="A9B7C6"/>
                          </a:solidFill>
                          <a:highlight>
                            <a:srgbClr val="282B2E"/>
                          </a:highlight>
                          <a:latin typeface="Consolas"/>
                          <a:ea typeface="Consolas"/>
                          <a:cs typeface="Consolas"/>
                          <a:sym typeface="Consolas"/>
                        </a:rPr>
                        <a:t> {</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println(</a:t>
                      </a:r>
                      <a:r>
                        <a:rPr lang="en" sz="2500">
                          <a:solidFill>
                            <a:srgbClr val="6A8759"/>
                          </a:solidFill>
                          <a:highlight>
                            <a:srgbClr val="282B2E"/>
                          </a:highlight>
                          <a:latin typeface="Consolas"/>
                          <a:ea typeface="Consolas"/>
                          <a:cs typeface="Consolas"/>
                          <a:sym typeface="Consolas"/>
                        </a:rPr>
                        <a:t>"High"</a:t>
                      </a:r>
                      <a:r>
                        <a:rPr lang="en" sz="2500">
                          <a:solidFill>
                            <a:srgbClr val="A9B7C6"/>
                          </a:solidFill>
                          <a:highlight>
                            <a:srgbClr val="282B2E"/>
                          </a:highlight>
                          <a:latin typeface="Consolas"/>
                          <a:ea typeface="Consolas"/>
                          <a:cs typeface="Consolas"/>
                          <a:sym typeface="Consolas"/>
                        </a:rPr>
                        <a:t>)</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a:t>
                      </a:r>
                      <a:endParaRPr sz="2500"/>
                    </a:p>
                  </a:txBody>
                  <a:tcPr marT="63500" marB="63500" marR="63500" marL="63500">
                    <a:solidFill>
                      <a:srgbClr val="282B2E"/>
                    </a:solidFill>
                  </a:tcPr>
                </a:tc>
              </a:tr>
            </a:tbl>
          </a:graphicData>
        </a:graphic>
      </p:graphicFrame>
      <p:graphicFrame>
        <p:nvGraphicFramePr>
          <p:cNvPr id="279" name="Google Shape;279;p48"/>
          <p:cNvGraphicFramePr/>
          <p:nvPr/>
        </p:nvGraphicFramePr>
        <p:xfrm>
          <a:off x="5460363" y="1412875"/>
          <a:ext cx="3000000" cy="3000000"/>
        </p:xfrm>
        <a:graphic>
          <a:graphicData uri="http://schemas.openxmlformats.org/drawingml/2006/table">
            <a:tbl>
              <a:tblPr>
                <a:noFill/>
                <a:tableStyleId>{0F88F9CC-57DB-4501-8140-A519B34A318E}</a:tableStyleId>
              </a:tblPr>
              <a:tblGrid>
                <a:gridCol w="3628075"/>
              </a:tblGrid>
              <a:tr h="1794825">
                <a:tc>
                  <a:txBody>
                    <a:bodyPr/>
                    <a:lstStyle/>
                    <a:p>
                      <a:pPr indent="0" lvl="0" marL="0" rtl="0" algn="l">
                        <a:lnSpc>
                          <a:spcPct val="115000"/>
                        </a:lnSpc>
                        <a:spcBef>
                          <a:spcPts val="0"/>
                        </a:spcBef>
                        <a:spcAft>
                          <a:spcPts val="0"/>
                        </a:spcAft>
                        <a:buNone/>
                      </a:pPr>
                      <a:r>
                        <a:rPr lang="en" sz="2500">
                          <a:solidFill>
                            <a:srgbClr val="CC7832"/>
                          </a:solidFill>
                          <a:highlight>
                            <a:srgbClr val="282B2E"/>
                          </a:highlight>
                          <a:latin typeface="Consolas"/>
                          <a:ea typeface="Consolas"/>
                          <a:cs typeface="Consolas"/>
                          <a:sym typeface="Consolas"/>
                        </a:rPr>
                        <a:t>when</a:t>
                      </a:r>
                      <a:r>
                        <a:rPr lang="en" sz="2500">
                          <a:solidFill>
                            <a:srgbClr val="A9B7C6"/>
                          </a:solidFill>
                          <a:highlight>
                            <a:srgbClr val="282B2E"/>
                          </a:highlight>
                          <a:latin typeface="Consolas"/>
                          <a:ea typeface="Consolas"/>
                          <a:cs typeface="Consolas"/>
                          <a:sym typeface="Consolas"/>
                        </a:rPr>
                        <a:t> (x) {</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a:t>
                      </a:r>
                      <a:r>
                        <a:rPr lang="en" sz="2500">
                          <a:solidFill>
                            <a:srgbClr val="6897BB"/>
                          </a:solidFill>
                          <a:highlight>
                            <a:srgbClr val="282B2E"/>
                          </a:highlight>
                          <a:latin typeface="Consolas"/>
                          <a:ea typeface="Consolas"/>
                          <a:cs typeface="Consolas"/>
                          <a:sym typeface="Consolas"/>
                        </a:rPr>
                        <a:t>0</a:t>
                      </a:r>
                      <a:r>
                        <a:rPr lang="en" sz="2500">
                          <a:solidFill>
                            <a:srgbClr val="A9B7C6"/>
                          </a:solidFill>
                          <a:highlight>
                            <a:srgbClr val="282B2E"/>
                          </a:highlight>
                          <a:latin typeface="Consolas"/>
                          <a:ea typeface="Consolas"/>
                          <a:cs typeface="Consolas"/>
                          <a:sym typeface="Consolas"/>
                        </a:rPr>
                        <a:t> -&gt; endGame()</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a:t>
                      </a:r>
                      <a:r>
                        <a:rPr lang="en" sz="2500">
                          <a:solidFill>
                            <a:srgbClr val="6897BB"/>
                          </a:solidFill>
                          <a:highlight>
                            <a:srgbClr val="282B2E"/>
                          </a:highlight>
                          <a:latin typeface="Consolas"/>
                          <a:ea typeface="Consolas"/>
                          <a:cs typeface="Consolas"/>
                          <a:sym typeface="Consolas"/>
                        </a:rPr>
                        <a:t>1</a:t>
                      </a:r>
                      <a:r>
                        <a:rPr lang="en" sz="2500">
                          <a:solidFill>
                            <a:srgbClr val="A9B7C6"/>
                          </a:solidFill>
                          <a:highlight>
                            <a:srgbClr val="282B2E"/>
                          </a:highlight>
                          <a:latin typeface="Consolas"/>
                          <a:ea typeface="Consolas"/>
                          <a:cs typeface="Consolas"/>
                          <a:sym typeface="Consolas"/>
                        </a:rPr>
                        <a:t> -&gt; moveNext()</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    </a:t>
                      </a:r>
                      <a:r>
                        <a:rPr lang="en" sz="2500">
                          <a:solidFill>
                            <a:srgbClr val="6897BB"/>
                          </a:solidFill>
                          <a:highlight>
                            <a:srgbClr val="282B2E"/>
                          </a:highlight>
                          <a:latin typeface="Consolas"/>
                          <a:ea typeface="Consolas"/>
                          <a:cs typeface="Consolas"/>
                          <a:sym typeface="Consolas"/>
                        </a:rPr>
                        <a:t>2</a:t>
                      </a:r>
                      <a:r>
                        <a:rPr lang="en" sz="2500">
                          <a:solidFill>
                            <a:srgbClr val="A9B7C6"/>
                          </a:solidFill>
                          <a:highlight>
                            <a:srgbClr val="282B2E"/>
                          </a:highlight>
                          <a:latin typeface="Consolas"/>
                          <a:ea typeface="Consolas"/>
                          <a:cs typeface="Consolas"/>
                          <a:sym typeface="Consolas"/>
                        </a:rPr>
                        <a:t> -&gt; skipTurn()</a:t>
                      </a:r>
                      <a:br>
                        <a:rPr lang="en" sz="2500">
                          <a:solidFill>
                            <a:srgbClr val="A9B7C6"/>
                          </a:solidFill>
                          <a:highlight>
                            <a:srgbClr val="282B2E"/>
                          </a:highlight>
                          <a:latin typeface="Consolas"/>
                          <a:ea typeface="Consolas"/>
                          <a:cs typeface="Consolas"/>
                          <a:sym typeface="Consolas"/>
                        </a:rPr>
                      </a:br>
                      <a:r>
                        <a:rPr lang="en" sz="2500">
                          <a:solidFill>
                            <a:srgbClr val="A9B7C6"/>
                          </a:solidFill>
                          <a:highlight>
                            <a:srgbClr val="282B2E"/>
                          </a:highlight>
                          <a:latin typeface="Consolas"/>
                          <a:ea typeface="Consolas"/>
                          <a:cs typeface="Consolas"/>
                          <a:sym typeface="Consolas"/>
                        </a:rPr>
                        <a:t>}</a:t>
                      </a:r>
                      <a:endParaRPr sz="2500">
                        <a:highlight>
                          <a:srgbClr val="FFFFFF"/>
                        </a:highlight>
                        <a:latin typeface="Courier New"/>
                        <a:ea typeface="Courier New"/>
                        <a:cs typeface="Courier New"/>
                        <a:sym typeface="Courier New"/>
                      </a:endParaRPr>
                    </a:p>
                  </a:txBody>
                  <a:tcPr marT="63500" marB="63500" marR="63500" marL="63500">
                    <a:solidFill>
                      <a:srgbClr val="282B2E"/>
                    </a:solidFill>
                  </a:tcPr>
                </a:tc>
              </a:tr>
            </a:tbl>
          </a:graphicData>
        </a:graphic>
      </p:graphicFrame>
      <p:cxnSp>
        <p:nvCxnSpPr>
          <p:cNvPr id="280" name="Google Shape;280;p48"/>
          <p:cNvCxnSpPr/>
          <p:nvPr/>
        </p:nvCxnSpPr>
        <p:spPr>
          <a:xfrm>
            <a:off x="5003350" y="16600"/>
            <a:ext cx="31200" cy="5190300"/>
          </a:xfrm>
          <a:prstGeom prst="straightConnector1">
            <a:avLst/>
          </a:prstGeom>
          <a:noFill/>
          <a:ln cap="flat" cmpd="sng" w="28575">
            <a:solidFill>
              <a:srgbClr val="CCCCCC"/>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p:nvPr/>
        </p:nvSpPr>
        <p:spPr>
          <a:xfrm rot="-5400000">
            <a:off x="7057063" y="2025750"/>
            <a:ext cx="1092000" cy="1092000"/>
          </a:xfrm>
          <a:prstGeom prst="rect">
            <a:avLst/>
          </a:prstGeom>
          <a:solidFill>
            <a:srgbClr val="282B2E"/>
          </a:solidFill>
          <a:ln cap="flat" cmpd="sng" w="9525">
            <a:solidFill>
              <a:srgbClr val="282B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txBox="1"/>
          <p:nvPr/>
        </p:nvSpPr>
        <p:spPr>
          <a:xfrm>
            <a:off x="7128300" y="3353975"/>
            <a:ext cx="9495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urier New"/>
                <a:ea typeface="Courier New"/>
                <a:cs typeface="Courier New"/>
                <a:sym typeface="Courier New"/>
              </a:rPr>
              <a:t>side</a:t>
            </a:r>
            <a:endParaRPr sz="2000">
              <a:latin typeface="Courier New"/>
              <a:ea typeface="Courier New"/>
              <a:cs typeface="Courier New"/>
              <a:sym typeface="Courier New"/>
            </a:endParaRPr>
          </a:p>
        </p:txBody>
      </p:sp>
      <p:graphicFrame>
        <p:nvGraphicFramePr>
          <p:cNvPr id="287" name="Google Shape;287;p49"/>
          <p:cNvGraphicFramePr/>
          <p:nvPr/>
        </p:nvGraphicFramePr>
        <p:xfrm>
          <a:off x="918513" y="1485300"/>
          <a:ext cx="3000000" cy="3000000"/>
        </p:xfrm>
        <a:graphic>
          <a:graphicData uri="http://schemas.openxmlformats.org/drawingml/2006/table">
            <a:tbl>
              <a:tblPr>
                <a:noFill/>
                <a:tableStyleId>{0F88F9CC-57DB-4501-8140-A519B34A318E}</a:tableStyleId>
              </a:tblPr>
              <a:tblGrid>
                <a:gridCol w="4423875"/>
              </a:tblGrid>
              <a:tr h="12700">
                <a:tc>
                  <a:txBody>
                    <a:bodyPr/>
                    <a:lstStyle/>
                    <a:p>
                      <a:pPr indent="0" lvl="0" marL="0" rtl="0" algn="l">
                        <a:lnSpc>
                          <a:spcPct val="115000"/>
                        </a:lnSpc>
                        <a:spcBef>
                          <a:spcPts val="0"/>
                        </a:spcBef>
                        <a:spcAft>
                          <a:spcPts val="0"/>
                        </a:spcAft>
                        <a:buNone/>
                      </a:pPr>
                      <a:r>
                        <a:rPr lang="en" sz="2000">
                          <a:solidFill>
                            <a:srgbClr val="666666"/>
                          </a:solidFill>
                          <a:highlight>
                            <a:srgbClr val="282B2E"/>
                          </a:highlight>
                          <a:latin typeface="Consolas"/>
                          <a:ea typeface="Consolas"/>
                          <a:cs typeface="Consolas"/>
                          <a:sym typeface="Consolas"/>
                        </a:rPr>
                        <a:t>// This is the Square class </a:t>
                      </a:r>
                      <a:endParaRPr sz="2000">
                        <a:solidFill>
                          <a:srgbClr val="666666"/>
                        </a:solidFill>
                        <a:highlight>
                          <a:srgbClr val="282B2E"/>
                        </a:highlight>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rgbClr val="666666"/>
                          </a:solidFill>
                          <a:highlight>
                            <a:srgbClr val="282B2E"/>
                          </a:highlight>
                          <a:latin typeface="Consolas"/>
                          <a:ea typeface="Consolas"/>
                          <a:cs typeface="Consolas"/>
                          <a:sym typeface="Consolas"/>
                        </a:rPr>
                        <a:t>// definition</a:t>
                      </a:r>
                      <a:endParaRPr sz="2000">
                        <a:solidFill>
                          <a:srgbClr val="666666"/>
                        </a:solidFill>
                        <a:highlight>
                          <a:srgbClr val="282B2E"/>
                        </a:highlight>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rgbClr val="CC7832"/>
                          </a:solidFill>
                          <a:highlight>
                            <a:srgbClr val="282B2E"/>
                          </a:highlight>
                          <a:latin typeface="Consolas"/>
                          <a:ea typeface="Consolas"/>
                          <a:cs typeface="Consolas"/>
                          <a:sym typeface="Consolas"/>
                        </a:rPr>
                        <a:t>class</a:t>
                      </a:r>
                      <a:r>
                        <a:rPr lang="en" sz="2000">
                          <a:solidFill>
                            <a:srgbClr val="A9B7C6"/>
                          </a:solidFill>
                          <a:highlight>
                            <a:srgbClr val="282B2E"/>
                          </a:highlight>
                          <a:latin typeface="Consolas"/>
                          <a:ea typeface="Consolas"/>
                          <a:cs typeface="Consolas"/>
                          <a:sym typeface="Consolas"/>
                        </a:rPr>
                        <a:t> </a:t>
                      </a:r>
                      <a:r>
                        <a:rPr lang="en" sz="2000">
                          <a:solidFill>
                            <a:srgbClr val="FFC66D"/>
                          </a:solidFill>
                          <a:highlight>
                            <a:srgbClr val="282B2E"/>
                          </a:highlight>
                          <a:latin typeface="Consolas"/>
                          <a:ea typeface="Consolas"/>
                          <a:cs typeface="Consolas"/>
                          <a:sym typeface="Consolas"/>
                        </a:rPr>
                        <a:t>Square</a:t>
                      </a:r>
                      <a:r>
                        <a:rPr lang="en" sz="2000">
                          <a:solidFill>
                            <a:srgbClr val="A9B7C6"/>
                          </a:solidFill>
                          <a:highlight>
                            <a:srgbClr val="282B2E"/>
                          </a:highlight>
                          <a:latin typeface="Consolas"/>
                          <a:ea typeface="Consolas"/>
                          <a:cs typeface="Consolas"/>
                          <a:sym typeface="Consolas"/>
                        </a:rPr>
                        <a:t>(</a:t>
                      </a:r>
                      <a:r>
                        <a:rPr lang="en" sz="2000">
                          <a:solidFill>
                            <a:srgbClr val="CC7832"/>
                          </a:solidFill>
                          <a:highlight>
                            <a:srgbClr val="282B2E"/>
                          </a:highlight>
                          <a:latin typeface="Consolas"/>
                          <a:ea typeface="Consolas"/>
                          <a:cs typeface="Consolas"/>
                          <a:sym typeface="Consolas"/>
                        </a:rPr>
                        <a:t>val</a:t>
                      </a:r>
                      <a:r>
                        <a:rPr lang="en" sz="2000">
                          <a:solidFill>
                            <a:srgbClr val="A9B7C6"/>
                          </a:solidFill>
                          <a:highlight>
                            <a:srgbClr val="282B2E"/>
                          </a:highlight>
                          <a:latin typeface="Consolas"/>
                          <a:ea typeface="Consolas"/>
                          <a:cs typeface="Consolas"/>
                          <a:sym typeface="Consolas"/>
                        </a:rPr>
                        <a:t> side: Int)</a:t>
                      </a:r>
                      <a:endParaRPr sz="2000">
                        <a:solidFill>
                          <a:srgbClr val="A9B7C6"/>
                        </a:solidFill>
                        <a:highlight>
                          <a:srgbClr val="282B2E"/>
                        </a:highlight>
                        <a:latin typeface="Consolas"/>
                        <a:ea typeface="Consolas"/>
                        <a:cs typeface="Consolas"/>
                        <a:sym typeface="Consolas"/>
                      </a:endParaRPr>
                    </a:p>
                    <a:p>
                      <a:pPr indent="0" lvl="0" marL="0" rtl="0" algn="l">
                        <a:lnSpc>
                          <a:spcPct val="115000"/>
                        </a:lnSpc>
                        <a:spcBef>
                          <a:spcPts val="0"/>
                        </a:spcBef>
                        <a:spcAft>
                          <a:spcPts val="0"/>
                        </a:spcAft>
                        <a:buNone/>
                      </a:pPr>
                      <a:br>
                        <a:rPr lang="en" sz="2000">
                          <a:solidFill>
                            <a:srgbClr val="A9B7C6"/>
                          </a:solidFill>
                          <a:highlight>
                            <a:srgbClr val="282B2E"/>
                          </a:highlight>
                          <a:latin typeface="Consolas"/>
                          <a:ea typeface="Consolas"/>
                          <a:cs typeface="Consolas"/>
                          <a:sym typeface="Consolas"/>
                        </a:rPr>
                      </a:br>
                      <a:r>
                        <a:rPr lang="en" sz="2000">
                          <a:solidFill>
                            <a:srgbClr val="666666"/>
                          </a:solidFill>
                          <a:highlight>
                            <a:srgbClr val="282B2E"/>
                          </a:highlight>
                          <a:latin typeface="Consolas"/>
                          <a:ea typeface="Consolas"/>
                          <a:cs typeface="Consolas"/>
                          <a:sym typeface="Consolas"/>
                        </a:rPr>
                        <a:t>// This is a Square instance</a:t>
                      </a:r>
                      <a:br>
                        <a:rPr lang="en" sz="2000">
                          <a:solidFill>
                            <a:srgbClr val="A9B7C6"/>
                          </a:solidFill>
                          <a:highlight>
                            <a:srgbClr val="282B2E"/>
                          </a:highlight>
                          <a:latin typeface="Consolas"/>
                          <a:ea typeface="Consolas"/>
                          <a:cs typeface="Consolas"/>
                          <a:sym typeface="Consolas"/>
                        </a:rPr>
                      </a:br>
                      <a:r>
                        <a:rPr lang="en" sz="2000">
                          <a:solidFill>
                            <a:srgbClr val="CC7832"/>
                          </a:solidFill>
                          <a:highlight>
                            <a:srgbClr val="282B2E"/>
                          </a:highlight>
                          <a:latin typeface="Consolas"/>
                          <a:ea typeface="Consolas"/>
                          <a:cs typeface="Consolas"/>
                          <a:sym typeface="Consolas"/>
                        </a:rPr>
                        <a:t>val</a:t>
                      </a:r>
                      <a:r>
                        <a:rPr lang="en" sz="2000">
                          <a:solidFill>
                            <a:srgbClr val="A9B7C6"/>
                          </a:solidFill>
                          <a:highlight>
                            <a:srgbClr val="282B2E"/>
                          </a:highlight>
                          <a:latin typeface="Consolas"/>
                          <a:ea typeface="Consolas"/>
                          <a:cs typeface="Consolas"/>
                          <a:sym typeface="Consolas"/>
                        </a:rPr>
                        <a:t> s = Square(</a:t>
                      </a:r>
                      <a:r>
                        <a:rPr lang="en" sz="2000">
                          <a:solidFill>
                            <a:srgbClr val="6897BB"/>
                          </a:solidFill>
                          <a:highlight>
                            <a:srgbClr val="282B2E"/>
                          </a:highlight>
                          <a:latin typeface="Consolas"/>
                          <a:ea typeface="Consolas"/>
                          <a:cs typeface="Consolas"/>
                          <a:sym typeface="Consolas"/>
                        </a:rPr>
                        <a:t>10</a:t>
                      </a:r>
                      <a:r>
                        <a:rPr lang="en" sz="2000">
                          <a:solidFill>
                            <a:srgbClr val="A9B7C6"/>
                          </a:solidFill>
                          <a:highlight>
                            <a:srgbClr val="282B2E"/>
                          </a:highlight>
                          <a:latin typeface="Consolas"/>
                          <a:ea typeface="Consolas"/>
                          <a:cs typeface="Consolas"/>
                          <a:sym typeface="Consolas"/>
                        </a:rPr>
                        <a:t>)</a:t>
                      </a:r>
                      <a:br>
                        <a:rPr lang="en" sz="2000">
                          <a:solidFill>
                            <a:srgbClr val="A9B7C6"/>
                          </a:solidFill>
                          <a:highlight>
                            <a:srgbClr val="282B2E"/>
                          </a:highlight>
                          <a:latin typeface="Consolas"/>
                          <a:ea typeface="Consolas"/>
                          <a:cs typeface="Consolas"/>
                          <a:sym typeface="Consolas"/>
                        </a:rPr>
                      </a:br>
                      <a:r>
                        <a:rPr lang="en" sz="2000">
                          <a:solidFill>
                            <a:srgbClr val="A9B7C6"/>
                          </a:solidFill>
                          <a:highlight>
                            <a:srgbClr val="282B2E"/>
                          </a:highlight>
                          <a:latin typeface="Consolas"/>
                          <a:ea typeface="Consolas"/>
                          <a:cs typeface="Consolas"/>
                          <a:sym typeface="Consolas"/>
                        </a:rPr>
                        <a:t>println(s.side)</a:t>
                      </a:r>
                      <a:endParaRPr sz="2000"/>
                    </a:p>
                  </a:txBody>
                  <a:tcPr marT="63500" marB="63500" marR="63500" marL="63500">
                    <a:solidFill>
                      <a:srgbClr val="282B2E"/>
                    </a:solidFill>
                  </a:tcPr>
                </a:tc>
              </a:tr>
            </a:tbl>
          </a:graphicData>
        </a:graphic>
      </p:graphicFrame>
      <p:cxnSp>
        <p:nvCxnSpPr>
          <p:cNvPr id="288" name="Google Shape;288;p49"/>
          <p:cNvCxnSpPr/>
          <p:nvPr/>
        </p:nvCxnSpPr>
        <p:spPr>
          <a:xfrm rot="-5400000">
            <a:off x="7599756" y="2563800"/>
            <a:ext cx="6600" cy="1101300"/>
          </a:xfrm>
          <a:prstGeom prst="straightConnector1">
            <a:avLst/>
          </a:prstGeom>
          <a:noFill/>
          <a:ln cap="flat" cmpd="sng" w="76200">
            <a:solidFill>
              <a:srgbClr val="3DDC84"/>
            </a:solidFill>
            <a:prstDash val="solid"/>
            <a:round/>
            <a:headEnd len="med" w="med" type="none"/>
            <a:tailEnd len="med" w="med" type="none"/>
          </a:ln>
        </p:spPr>
      </p:cxnSp>
      <p:sp>
        <p:nvSpPr>
          <p:cNvPr id="289" name="Google Shape;289;p49"/>
          <p:cNvSpPr txBox="1"/>
          <p:nvPr/>
        </p:nvSpPr>
        <p:spPr>
          <a:xfrm>
            <a:off x="300500" y="257525"/>
            <a:ext cx="50418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Classes</a:t>
            </a:r>
            <a:endParaRPr b="1" sz="2400">
              <a:solidFill>
                <a:srgbClr val="FFFF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graphicFrame>
        <p:nvGraphicFramePr>
          <p:cNvPr id="294" name="Google Shape;294;p50"/>
          <p:cNvGraphicFramePr/>
          <p:nvPr/>
        </p:nvGraphicFramePr>
        <p:xfrm>
          <a:off x="396000" y="1346425"/>
          <a:ext cx="3000000" cy="3000000"/>
        </p:xfrm>
        <a:graphic>
          <a:graphicData uri="http://schemas.openxmlformats.org/drawingml/2006/table">
            <a:tbl>
              <a:tblPr>
                <a:noFill/>
                <a:tableStyleId>{0F88F9CC-57DB-4501-8140-A519B34A318E}</a:tableStyleId>
              </a:tblPr>
              <a:tblGrid>
                <a:gridCol w="8676525"/>
              </a:tblGrid>
              <a:tr h="2410050">
                <a:tc>
                  <a:txBody>
                    <a:bodyPr/>
                    <a:lstStyle/>
                    <a:p>
                      <a:pPr indent="0" lvl="0" marL="0" rtl="0" algn="l">
                        <a:lnSpc>
                          <a:spcPct val="115000"/>
                        </a:lnSpc>
                        <a:spcBef>
                          <a:spcPts val="0"/>
                        </a:spcBef>
                        <a:spcAft>
                          <a:spcPts val="0"/>
                        </a:spcAft>
                        <a:buNone/>
                      </a:pPr>
                      <a:r>
                        <a:rPr lang="en" sz="2200">
                          <a:solidFill>
                            <a:srgbClr val="CC7832"/>
                          </a:solidFill>
                          <a:highlight>
                            <a:srgbClr val="282B2E"/>
                          </a:highlight>
                          <a:latin typeface="Consolas"/>
                          <a:ea typeface="Consolas"/>
                          <a:cs typeface="Consolas"/>
                          <a:sym typeface="Consolas"/>
                        </a:rPr>
                        <a:t>val</a:t>
                      </a:r>
                      <a:r>
                        <a:rPr lang="en" sz="2200">
                          <a:solidFill>
                            <a:srgbClr val="A9B7C6"/>
                          </a:solidFill>
                          <a:highlight>
                            <a:srgbClr val="282B2E"/>
                          </a:highlight>
                          <a:latin typeface="Consolas"/>
                          <a:ea typeface="Consolas"/>
                          <a:cs typeface="Consolas"/>
                          <a:sym typeface="Consolas"/>
                        </a:rPr>
                        <a:t> numList = listOf(</a:t>
                      </a:r>
                      <a:r>
                        <a:rPr lang="en" sz="2200">
                          <a:solidFill>
                            <a:srgbClr val="6897BB"/>
                          </a:solidFill>
                          <a:highlight>
                            <a:srgbClr val="282B2E"/>
                          </a:highlight>
                          <a:latin typeface="Consolas"/>
                          <a:ea typeface="Consolas"/>
                          <a:cs typeface="Consolas"/>
                          <a:sym typeface="Consolas"/>
                        </a:rPr>
                        <a:t>1</a:t>
                      </a:r>
                      <a:r>
                        <a:rPr lang="en" sz="2200">
                          <a:solidFill>
                            <a:srgbClr val="A9B7C6"/>
                          </a:solidFill>
                          <a:highlight>
                            <a:srgbClr val="282B2E"/>
                          </a:highlight>
                          <a:latin typeface="Consolas"/>
                          <a:ea typeface="Consolas"/>
                          <a:cs typeface="Consolas"/>
                          <a:sym typeface="Consolas"/>
                        </a:rPr>
                        <a:t>, </a:t>
                      </a:r>
                      <a:r>
                        <a:rPr lang="en" sz="2200">
                          <a:solidFill>
                            <a:srgbClr val="6897BB"/>
                          </a:solidFill>
                          <a:highlight>
                            <a:srgbClr val="282B2E"/>
                          </a:highlight>
                          <a:latin typeface="Consolas"/>
                          <a:ea typeface="Consolas"/>
                          <a:cs typeface="Consolas"/>
                          <a:sym typeface="Consolas"/>
                        </a:rPr>
                        <a:t>2</a:t>
                      </a:r>
                      <a:r>
                        <a:rPr lang="en" sz="2200">
                          <a:solidFill>
                            <a:srgbClr val="A9B7C6"/>
                          </a:solidFill>
                          <a:highlight>
                            <a:srgbClr val="282B2E"/>
                          </a:highlight>
                          <a:latin typeface="Consolas"/>
                          <a:ea typeface="Consolas"/>
                          <a:cs typeface="Consolas"/>
                          <a:sym typeface="Consolas"/>
                        </a:rPr>
                        <a:t>, </a:t>
                      </a:r>
                      <a:r>
                        <a:rPr lang="en" sz="2200">
                          <a:solidFill>
                            <a:srgbClr val="6897BB"/>
                          </a:solidFill>
                          <a:highlight>
                            <a:srgbClr val="282B2E"/>
                          </a:highlight>
                          <a:latin typeface="Consolas"/>
                          <a:ea typeface="Consolas"/>
                          <a:cs typeface="Consolas"/>
                          <a:sym typeface="Consolas"/>
                        </a:rPr>
                        <a:t>3</a:t>
                      </a:r>
                      <a:r>
                        <a:rPr lang="en" sz="2200">
                          <a:solidFill>
                            <a:srgbClr val="A9B7C6"/>
                          </a:solidFill>
                          <a:highlight>
                            <a:srgbClr val="282B2E"/>
                          </a:highlight>
                          <a:latin typeface="Consolas"/>
                          <a:ea typeface="Consolas"/>
                          <a:cs typeface="Consolas"/>
                          <a:sym typeface="Consolas"/>
                        </a:rPr>
                        <a:t>)</a:t>
                      </a:r>
                      <a:endParaRPr sz="2200">
                        <a:solidFill>
                          <a:srgbClr val="A9B7C6"/>
                        </a:solidFill>
                        <a:highlight>
                          <a:srgbClr val="282B2E"/>
                        </a:highlight>
                        <a:latin typeface="Consolas"/>
                        <a:ea typeface="Consolas"/>
                        <a:cs typeface="Consolas"/>
                        <a:sym typeface="Consolas"/>
                      </a:endParaRPr>
                    </a:p>
                    <a:p>
                      <a:pPr indent="0" lvl="0" marL="0" rtl="0" algn="l">
                        <a:lnSpc>
                          <a:spcPct val="115000"/>
                        </a:lnSpc>
                        <a:spcBef>
                          <a:spcPts val="0"/>
                        </a:spcBef>
                        <a:spcAft>
                          <a:spcPts val="0"/>
                        </a:spcAft>
                        <a:buNone/>
                      </a:pPr>
                      <a:br>
                        <a:rPr lang="en" sz="2200">
                          <a:solidFill>
                            <a:srgbClr val="A9B7C6"/>
                          </a:solidFill>
                          <a:highlight>
                            <a:srgbClr val="282B2E"/>
                          </a:highlight>
                          <a:latin typeface="Consolas"/>
                          <a:ea typeface="Consolas"/>
                          <a:cs typeface="Consolas"/>
                          <a:sym typeface="Consolas"/>
                        </a:rPr>
                      </a:br>
                      <a:r>
                        <a:rPr lang="en" sz="2200">
                          <a:solidFill>
                            <a:srgbClr val="CC7832"/>
                          </a:solidFill>
                          <a:highlight>
                            <a:srgbClr val="282B2E"/>
                          </a:highlight>
                          <a:latin typeface="Consolas"/>
                          <a:ea typeface="Consolas"/>
                          <a:cs typeface="Consolas"/>
                          <a:sym typeface="Consolas"/>
                        </a:rPr>
                        <a:t>val</a:t>
                      </a:r>
                      <a:r>
                        <a:rPr lang="en" sz="2200">
                          <a:solidFill>
                            <a:srgbClr val="A9B7C6"/>
                          </a:solidFill>
                          <a:highlight>
                            <a:srgbClr val="282B2E"/>
                          </a:highlight>
                          <a:latin typeface="Consolas"/>
                          <a:ea typeface="Consolas"/>
                          <a:cs typeface="Consolas"/>
                          <a:sym typeface="Consolas"/>
                        </a:rPr>
                        <a:t> numSet = setOf(</a:t>
                      </a:r>
                      <a:r>
                        <a:rPr lang="en" sz="2200">
                          <a:solidFill>
                            <a:srgbClr val="6897BB"/>
                          </a:solidFill>
                          <a:highlight>
                            <a:srgbClr val="282B2E"/>
                          </a:highlight>
                          <a:latin typeface="Consolas"/>
                          <a:ea typeface="Consolas"/>
                          <a:cs typeface="Consolas"/>
                          <a:sym typeface="Consolas"/>
                        </a:rPr>
                        <a:t>4</a:t>
                      </a:r>
                      <a:r>
                        <a:rPr lang="en" sz="2200">
                          <a:solidFill>
                            <a:srgbClr val="A9B7C6"/>
                          </a:solidFill>
                          <a:highlight>
                            <a:srgbClr val="282B2E"/>
                          </a:highlight>
                          <a:latin typeface="Consolas"/>
                          <a:ea typeface="Consolas"/>
                          <a:cs typeface="Consolas"/>
                          <a:sym typeface="Consolas"/>
                        </a:rPr>
                        <a:t>, </a:t>
                      </a:r>
                      <a:r>
                        <a:rPr lang="en" sz="2200">
                          <a:solidFill>
                            <a:srgbClr val="6897BB"/>
                          </a:solidFill>
                          <a:highlight>
                            <a:srgbClr val="282B2E"/>
                          </a:highlight>
                          <a:latin typeface="Consolas"/>
                          <a:ea typeface="Consolas"/>
                          <a:cs typeface="Consolas"/>
                          <a:sym typeface="Consolas"/>
                        </a:rPr>
                        <a:t>5</a:t>
                      </a:r>
                      <a:r>
                        <a:rPr lang="en" sz="2200">
                          <a:solidFill>
                            <a:srgbClr val="A9B7C6"/>
                          </a:solidFill>
                          <a:highlight>
                            <a:srgbClr val="282B2E"/>
                          </a:highlight>
                          <a:latin typeface="Consolas"/>
                          <a:ea typeface="Consolas"/>
                          <a:cs typeface="Consolas"/>
                          <a:sym typeface="Consolas"/>
                        </a:rPr>
                        <a:t>, </a:t>
                      </a:r>
                      <a:r>
                        <a:rPr lang="en" sz="2200">
                          <a:solidFill>
                            <a:srgbClr val="6897BB"/>
                          </a:solidFill>
                          <a:highlight>
                            <a:srgbClr val="282B2E"/>
                          </a:highlight>
                          <a:latin typeface="Consolas"/>
                          <a:ea typeface="Consolas"/>
                          <a:cs typeface="Consolas"/>
                          <a:sym typeface="Consolas"/>
                        </a:rPr>
                        <a:t>6</a:t>
                      </a:r>
                      <a:r>
                        <a:rPr lang="en" sz="2200">
                          <a:solidFill>
                            <a:srgbClr val="A9B7C6"/>
                          </a:solidFill>
                          <a:highlight>
                            <a:srgbClr val="282B2E"/>
                          </a:highlight>
                          <a:latin typeface="Consolas"/>
                          <a:ea typeface="Consolas"/>
                          <a:cs typeface="Consolas"/>
                          <a:sym typeface="Consolas"/>
                        </a:rPr>
                        <a:t>)</a:t>
                      </a:r>
                      <a:endParaRPr sz="2200">
                        <a:solidFill>
                          <a:srgbClr val="A9B7C6"/>
                        </a:solidFill>
                        <a:highlight>
                          <a:srgbClr val="282B2E"/>
                        </a:highlight>
                        <a:latin typeface="Consolas"/>
                        <a:ea typeface="Consolas"/>
                        <a:cs typeface="Consolas"/>
                        <a:sym typeface="Consolas"/>
                      </a:endParaRPr>
                    </a:p>
                    <a:p>
                      <a:pPr indent="0" lvl="0" marL="0" rtl="0" algn="l">
                        <a:lnSpc>
                          <a:spcPct val="115000"/>
                        </a:lnSpc>
                        <a:spcBef>
                          <a:spcPts val="0"/>
                        </a:spcBef>
                        <a:spcAft>
                          <a:spcPts val="0"/>
                        </a:spcAft>
                        <a:buNone/>
                      </a:pPr>
                      <a:r>
                        <a:t/>
                      </a:r>
                      <a:endParaRPr sz="2200">
                        <a:solidFill>
                          <a:srgbClr val="A9B7C6"/>
                        </a:solidFill>
                        <a:highlight>
                          <a:srgbClr val="282B2E"/>
                        </a:highlight>
                        <a:latin typeface="Consolas"/>
                        <a:ea typeface="Consolas"/>
                        <a:cs typeface="Consolas"/>
                        <a:sym typeface="Consolas"/>
                      </a:endParaRPr>
                    </a:p>
                    <a:p>
                      <a:pPr indent="0" lvl="0" marL="0" rtl="0" algn="l">
                        <a:lnSpc>
                          <a:spcPct val="115000"/>
                        </a:lnSpc>
                        <a:spcBef>
                          <a:spcPts val="0"/>
                        </a:spcBef>
                        <a:spcAft>
                          <a:spcPts val="0"/>
                        </a:spcAft>
                        <a:buNone/>
                      </a:pPr>
                      <a:r>
                        <a:rPr lang="en" sz="2200">
                          <a:solidFill>
                            <a:srgbClr val="CC7832"/>
                          </a:solidFill>
                          <a:highlight>
                            <a:srgbClr val="282B2E"/>
                          </a:highlight>
                          <a:latin typeface="Consolas"/>
                          <a:ea typeface="Consolas"/>
                          <a:cs typeface="Consolas"/>
                          <a:sym typeface="Consolas"/>
                        </a:rPr>
                        <a:t>val</a:t>
                      </a:r>
                      <a:r>
                        <a:rPr lang="en" sz="2200">
                          <a:solidFill>
                            <a:srgbClr val="A9B7C6"/>
                          </a:solidFill>
                          <a:highlight>
                            <a:srgbClr val="282B2E"/>
                          </a:highlight>
                          <a:latin typeface="Consolas"/>
                          <a:ea typeface="Consolas"/>
                          <a:cs typeface="Consolas"/>
                          <a:sym typeface="Consolas"/>
                        </a:rPr>
                        <a:t> numMap = mapOf(</a:t>
                      </a:r>
                      <a:r>
                        <a:rPr lang="en" sz="2500">
                          <a:solidFill>
                            <a:srgbClr val="6A8759"/>
                          </a:solidFill>
                          <a:highlight>
                            <a:srgbClr val="282B2E"/>
                          </a:highlight>
                          <a:latin typeface="Consolas"/>
                          <a:ea typeface="Consolas"/>
                          <a:cs typeface="Consolas"/>
                          <a:sym typeface="Consolas"/>
                        </a:rPr>
                        <a:t>"a" </a:t>
                      </a:r>
                      <a:r>
                        <a:rPr lang="en" sz="2200">
                          <a:solidFill>
                            <a:srgbClr val="A9B7C6"/>
                          </a:solidFill>
                          <a:highlight>
                            <a:srgbClr val="282B2E"/>
                          </a:highlight>
                          <a:latin typeface="Consolas"/>
                          <a:ea typeface="Consolas"/>
                          <a:cs typeface="Consolas"/>
                          <a:sym typeface="Consolas"/>
                        </a:rPr>
                        <a:t>to </a:t>
                      </a:r>
                      <a:r>
                        <a:rPr lang="en" sz="2200">
                          <a:solidFill>
                            <a:srgbClr val="6897BB"/>
                          </a:solidFill>
                          <a:highlight>
                            <a:srgbClr val="282B2E"/>
                          </a:highlight>
                          <a:latin typeface="Consolas"/>
                          <a:ea typeface="Consolas"/>
                          <a:cs typeface="Consolas"/>
                          <a:sym typeface="Consolas"/>
                        </a:rPr>
                        <a:t>10</a:t>
                      </a:r>
                      <a:r>
                        <a:rPr lang="en" sz="2200">
                          <a:solidFill>
                            <a:srgbClr val="A9B7C6"/>
                          </a:solidFill>
                          <a:highlight>
                            <a:srgbClr val="282B2E"/>
                          </a:highlight>
                          <a:latin typeface="Consolas"/>
                          <a:ea typeface="Consolas"/>
                          <a:cs typeface="Consolas"/>
                          <a:sym typeface="Consolas"/>
                        </a:rPr>
                        <a:t>, </a:t>
                      </a:r>
                      <a:r>
                        <a:rPr lang="en" sz="2500">
                          <a:solidFill>
                            <a:srgbClr val="6A8759"/>
                          </a:solidFill>
                          <a:highlight>
                            <a:srgbClr val="282B2E"/>
                          </a:highlight>
                          <a:latin typeface="Consolas"/>
                          <a:ea typeface="Consolas"/>
                          <a:cs typeface="Consolas"/>
                          <a:sym typeface="Consolas"/>
                        </a:rPr>
                        <a:t>"b" </a:t>
                      </a:r>
                      <a:r>
                        <a:rPr lang="en" sz="2200">
                          <a:solidFill>
                            <a:srgbClr val="A9B7C6"/>
                          </a:solidFill>
                          <a:highlight>
                            <a:srgbClr val="282B2E"/>
                          </a:highlight>
                          <a:latin typeface="Consolas"/>
                          <a:ea typeface="Consolas"/>
                          <a:cs typeface="Consolas"/>
                          <a:sym typeface="Consolas"/>
                        </a:rPr>
                        <a:t>to </a:t>
                      </a:r>
                      <a:r>
                        <a:rPr lang="en" sz="2200">
                          <a:solidFill>
                            <a:srgbClr val="6897BB"/>
                          </a:solidFill>
                          <a:highlight>
                            <a:srgbClr val="282B2E"/>
                          </a:highlight>
                          <a:latin typeface="Consolas"/>
                          <a:ea typeface="Consolas"/>
                          <a:cs typeface="Consolas"/>
                          <a:sym typeface="Consolas"/>
                        </a:rPr>
                        <a:t>20</a:t>
                      </a:r>
                      <a:r>
                        <a:rPr lang="en" sz="2200">
                          <a:solidFill>
                            <a:srgbClr val="A9B7C6"/>
                          </a:solidFill>
                          <a:highlight>
                            <a:srgbClr val="282B2E"/>
                          </a:highlight>
                          <a:latin typeface="Consolas"/>
                          <a:ea typeface="Consolas"/>
                          <a:cs typeface="Consolas"/>
                          <a:sym typeface="Consolas"/>
                        </a:rPr>
                        <a:t>, </a:t>
                      </a:r>
                      <a:r>
                        <a:rPr lang="en" sz="2500">
                          <a:solidFill>
                            <a:srgbClr val="6A8759"/>
                          </a:solidFill>
                          <a:highlight>
                            <a:srgbClr val="282B2E"/>
                          </a:highlight>
                          <a:latin typeface="Consolas"/>
                          <a:ea typeface="Consolas"/>
                          <a:cs typeface="Consolas"/>
                          <a:sym typeface="Consolas"/>
                        </a:rPr>
                        <a:t>"b" </a:t>
                      </a:r>
                      <a:r>
                        <a:rPr lang="en" sz="2200">
                          <a:solidFill>
                            <a:srgbClr val="A9B7C6"/>
                          </a:solidFill>
                          <a:highlight>
                            <a:srgbClr val="282B2E"/>
                          </a:highlight>
                          <a:latin typeface="Consolas"/>
                          <a:ea typeface="Consolas"/>
                          <a:cs typeface="Consolas"/>
                          <a:sym typeface="Consolas"/>
                        </a:rPr>
                        <a:t>to </a:t>
                      </a:r>
                      <a:r>
                        <a:rPr lang="en" sz="2200">
                          <a:solidFill>
                            <a:srgbClr val="6897BB"/>
                          </a:solidFill>
                          <a:highlight>
                            <a:srgbClr val="282B2E"/>
                          </a:highlight>
                          <a:latin typeface="Consolas"/>
                          <a:ea typeface="Consolas"/>
                          <a:cs typeface="Consolas"/>
                          <a:sym typeface="Consolas"/>
                        </a:rPr>
                        <a:t>30</a:t>
                      </a:r>
                      <a:r>
                        <a:rPr lang="en" sz="2200">
                          <a:solidFill>
                            <a:srgbClr val="A9B7C6"/>
                          </a:solidFill>
                          <a:highlight>
                            <a:srgbClr val="282B2E"/>
                          </a:highlight>
                          <a:latin typeface="Consolas"/>
                          <a:ea typeface="Consolas"/>
                          <a:cs typeface="Consolas"/>
                          <a:sym typeface="Consolas"/>
                        </a:rPr>
                        <a:t>)</a:t>
                      </a:r>
                      <a:br>
                        <a:rPr lang="en" sz="2200">
                          <a:solidFill>
                            <a:srgbClr val="A9B7C6"/>
                          </a:solidFill>
                          <a:highlight>
                            <a:srgbClr val="282B2E"/>
                          </a:highlight>
                          <a:latin typeface="Consolas"/>
                          <a:ea typeface="Consolas"/>
                          <a:cs typeface="Consolas"/>
                          <a:sym typeface="Consolas"/>
                        </a:rPr>
                      </a:br>
                      <a:endParaRPr sz="2200">
                        <a:latin typeface="Courier New"/>
                        <a:ea typeface="Courier New"/>
                        <a:cs typeface="Courier New"/>
                        <a:sym typeface="Courier New"/>
                      </a:endParaRPr>
                    </a:p>
                  </a:txBody>
                  <a:tcPr marT="63500" marB="63500" marR="63500" marL="63500"/>
                </a:tc>
              </a:tr>
            </a:tbl>
          </a:graphicData>
        </a:graphic>
      </p:graphicFrame>
      <p:sp>
        <p:nvSpPr>
          <p:cNvPr id="295" name="Google Shape;295;p50"/>
          <p:cNvSpPr txBox="1"/>
          <p:nvPr/>
        </p:nvSpPr>
        <p:spPr>
          <a:xfrm>
            <a:off x="300500" y="257525"/>
            <a:ext cx="50418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Collections</a:t>
            </a:r>
            <a:endParaRPr b="1" sz="24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nvSpPr>
        <p:spPr>
          <a:xfrm>
            <a:off x="1383875" y="2834363"/>
            <a:ext cx="7412700" cy="10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Prior Programming Experience Track: Session 1</a:t>
            </a:r>
            <a:endParaRPr sz="2400">
              <a:solidFill>
                <a:srgbClr val="FFFFFF"/>
              </a:solidFill>
              <a:latin typeface="Roboto"/>
              <a:ea typeface="Roboto"/>
              <a:cs typeface="Roboto"/>
              <a:sym typeface="Roboto"/>
            </a:endParaRPr>
          </a:p>
        </p:txBody>
      </p:sp>
      <p:sp>
        <p:nvSpPr>
          <p:cNvPr id="184" name="Google Shape;184;p33"/>
          <p:cNvSpPr txBox="1"/>
          <p:nvPr/>
        </p:nvSpPr>
        <p:spPr>
          <a:xfrm>
            <a:off x="240875" y="1905638"/>
            <a:ext cx="8665800" cy="111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100">
                <a:solidFill>
                  <a:srgbClr val="FFFFFF"/>
                </a:solidFill>
                <a:latin typeface="Roboto"/>
                <a:ea typeface="Roboto"/>
                <a:cs typeface="Roboto"/>
                <a:sym typeface="Roboto"/>
              </a:rPr>
              <a:t>Android Study Jams</a:t>
            </a:r>
            <a:endParaRPr b="1" sz="41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1"/>
          <p:cNvSpPr txBox="1"/>
          <p:nvPr>
            <p:ph type="title"/>
          </p:nvPr>
        </p:nvSpPr>
        <p:spPr>
          <a:xfrm>
            <a:off x="286950" y="2131875"/>
            <a:ext cx="4635300" cy="78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Logistics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ph idx="3" type="title"/>
          </p:nvPr>
        </p:nvSpPr>
        <p:spPr>
          <a:xfrm>
            <a:off x="298800" y="2181413"/>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Kotlin Koans</a:t>
            </a:r>
            <a:endParaRPr/>
          </a:p>
        </p:txBody>
      </p:sp>
      <p:pic>
        <p:nvPicPr>
          <p:cNvPr id="306" name="Google Shape;306;p52"/>
          <p:cNvPicPr preferRelativeResize="0"/>
          <p:nvPr/>
        </p:nvPicPr>
        <p:blipFill>
          <a:blip r:embed="rId3">
            <a:alphaModFix/>
          </a:blip>
          <a:stretch>
            <a:fillRect/>
          </a:stretch>
        </p:blipFill>
        <p:spPr>
          <a:xfrm>
            <a:off x="4317800" y="889375"/>
            <a:ext cx="5154400" cy="3164275"/>
          </a:xfrm>
          <a:prstGeom prst="rect">
            <a:avLst/>
          </a:prstGeom>
          <a:noFill/>
          <a:ln>
            <a:noFill/>
          </a:ln>
        </p:spPr>
      </p:pic>
      <p:pic>
        <p:nvPicPr>
          <p:cNvPr id="307" name="Google Shape;307;p52"/>
          <p:cNvPicPr preferRelativeResize="0"/>
          <p:nvPr/>
        </p:nvPicPr>
        <p:blipFill>
          <a:blip r:embed="rId4">
            <a:alphaModFix/>
          </a:blip>
          <a:stretch>
            <a:fillRect/>
          </a:stretch>
        </p:blipFill>
        <p:spPr>
          <a:xfrm>
            <a:off x="3065863" y="335913"/>
            <a:ext cx="7668275" cy="4634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3"/>
          <p:cNvPicPr preferRelativeResize="0"/>
          <p:nvPr/>
        </p:nvPicPr>
        <p:blipFill>
          <a:blip r:embed="rId3">
            <a:alphaModFix/>
          </a:blip>
          <a:stretch>
            <a:fillRect/>
          </a:stretch>
        </p:blipFill>
        <p:spPr>
          <a:xfrm>
            <a:off x="622925" y="413525"/>
            <a:ext cx="8044300" cy="4823376"/>
          </a:xfrm>
          <a:prstGeom prst="rect">
            <a:avLst/>
          </a:prstGeom>
          <a:noFill/>
          <a:ln>
            <a:noFill/>
          </a:ln>
        </p:spPr>
      </p:pic>
      <p:pic>
        <p:nvPicPr>
          <p:cNvPr id="313" name="Google Shape;313;p53"/>
          <p:cNvPicPr preferRelativeResize="0"/>
          <p:nvPr/>
        </p:nvPicPr>
        <p:blipFill rotWithShape="1">
          <a:blip r:embed="rId4">
            <a:alphaModFix/>
          </a:blip>
          <a:srcRect b="11886" l="0" r="0" t="0"/>
          <a:stretch/>
        </p:blipFill>
        <p:spPr>
          <a:xfrm>
            <a:off x="1902800" y="990000"/>
            <a:ext cx="5399948" cy="3389248"/>
          </a:xfrm>
          <a:prstGeom prst="rect">
            <a:avLst/>
          </a:prstGeom>
          <a:noFill/>
          <a:ln>
            <a:noFill/>
          </a:ln>
        </p:spPr>
      </p:pic>
      <p:sp>
        <p:nvSpPr>
          <p:cNvPr id="314" name="Google Shape;314;p53"/>
          <p:cNvSpPr/>
          <p:nvPr/>
        </p:nvSpPr>
        <p:spPr>
          <a:xfrm>
            <a:off x="1902800" y="1627325"/>
            <a:ext cx="858900" cy="504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53"/>
          <p:cNvCxnSpPr/>
          <p:nvPr/>
        </p:nvCxnSpPr>
        <p:spPr>
          <a:xfrm>
            <a:off x="946175" y="1732900"/>
            <a:ext cx="848700" cy="114000"/>
          </a:xfrm>
          <a:prstGeom prst="straightConnector1">
            <a:avLst/>
          </a:prstGeom>
          <a:noFill/>
          <a:ln cap="flat" cmpd="sng" w="9525">
            <a:solidFill>
              <a:schemeClr val="dk2"/>
            </a:solidFill>
            <a:prstDash val="solid"/>
            <a:round/>
            <a:headEnd len="med" w="med" type="none"/>
            <a:tailEnd len="med" w="med" type="triangle"/>
          </a:ln>
        </p:spPr>
      </p:cxnSp>
      <p:sp>
        <p:nvSpPr>
          <p:cNvPr id="316" name="Google Shape;316;p53"/>
          <p:cNvSpPr txBox="1"/>
          <p:nvPr/>
        </p:nvSpPr>
        <p:spPr>
          <a:xfrm>
            <a:off x="239900" y="702000"/>
            <a:ext cx="1662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Work on</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first three categories</a:t>
            </a:r>
            <a:endParaRPr sz="1800">
              <a:latin typeface="Roboto"/>
              <a:ea typeface="Roboto"/>
              <a:cs typeface="Roboto"/>
              <a:sym typeface="Roboto"/>
            </a:endParaRPr>
          </a:p>
        </p:txBody>
      </p:sp>
      <p:sp>
        <p:nvSpPr>
          <p:cNvPr id="317" name="Google Shape;317;p53"/>
          <p:cNvSpPr txBox="1"/>
          <p:nvPr>
            <p:ph idx="4294967295" type="title"/>
          </p:nvPr>
        </p:nvSpPr>
        <p:spPr>
          <a:xfrm>
            <a:off x="2435400" y="1497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Kotlin Koans</a:t>
            </a:r>
            <a:endParaRPr b="1" sz="24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idx="4294967295" type="title"/>
          </p:nvPr>
        </p:nvSpPr>
        <p:spPr>
          <a:xfrm>
            <a:off x="2435400" y="1497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Kotlin Koans</a:t>
            </a:r>
            <a:endParaRPr b="1" sz="2400">
              <a:latin typeface="Roboto"/>
              <a:ea typeface="Roboto"/>
              <a:cs typeface="Roboto"/>
              <a:sym typeface="Roboto"/>
            </a:endParaRPr>
          </a:p>
        </p:txBody>
      </p:sp>
      <p:pic>
        <p:nvPicPr>
          <p:cNvPr id="323" name="Google Shape;323;p54"/>
          <p:cNvPicPr preferRelativeResize="0"/>
          <p:nvPr/>
        </p:nvPicPr>
        <p:blipFill rotWithShape="1">
          <a:blip r:embed="rId3">
            <a:alphaModFix/>
          </a:blip>
          <a:srcRect b="10778" l="0" r="0" t="0"/>
          <a:stretch/>
        </p:blipFill>
        <p:spPr>
          <a:xfrm>
            <a:off x="1865822" y="1008063"/>
            <a:ext cx="5414482" cy="3357389"/>
          </a:xfrm>
          <a:prstGeom prst="rect">
            <a:avLst/>
          </a:prstGeom>
          <a:noFill/>
          <a:ln>
            <a:noFill/>
          </a:ln>
        </p:spPr>
      </p:pic>
      <p:pic>
        <p:nvPicPr>
          <p:cNvPr id="324" name="Google Shape;324;p54"/>
          <p:cNvPicPr preferRelativeResize="0"/>
          <p:nvPr/>
        </p:nvPicPr>
        <p:blipFill>
          <a:blip r:embed="rId4">
            <a:alphaModFix/>
          </a:blip>
          <a:stretch>
            <a:fillRect/>
          </a:stretch>
        </p:blipFill>
        <p:spPr>
          <a:xfrm>
            <a:off x="622925" y="413525"/>
            <a:ext cx="8044300" cy="48233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p:nvPr/>
        </p:nvSpPr>
        <p:spPr>
          <a:xfrm>
            <a:off x="4255375" y="863875"/>
            <a:ext cx="5098200" cy="312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55"/>
          <p:cNvPicPr preferRelativeResize="0"/>
          <p:nvPr/>
        </p:nvPicPr>
        <p:blipFill>
          <a:blip r:embed="rId3">
            <a:alphaModFix/>
          </a:blip>
          <a:stretch>
            <a:fillRect/>
          </a:stretch>
        </p:blipFill>
        <p:spPr>
          <a:xfrm>
            <a:off x="4297125" y="884250"/>
            <a:ext cx="4995500" cy="3169450"/>
          </a:xfrm>
          <a:prstGeom prst="rect">
            <a:avLst/>
          </a:prstGeom>
          <a:noFill/>
          <a:ln>
            <a:noFill/>
          </a:ln>
        </p:spPr>
      </p:pic>
      <p:pic>
        <p:nvPicPr>
          <p:cNvPr id="331" name="Google Shape;331;p55"/>
          <p:cNvPicPr preferRelativeResize="0"/>
          <p:nvPr/>
        </p:nvPicPr>
        <p:blipFill>
          <a:blip r:embed="rId4">
            <a:alphaModFix/>
          </a:blip>
          <a:stretch>
            <a:fillRect/>
          </a:stretch>
        </p:blipFill>
        <p:spPr>
          <a:xfrm>
            <a:off x="3065863" y="335913"/>
            <a:ext cx="7668275" cy="4634276"/>
          </a:xfrm>
          <a:prstGeom prst="rect">
            <a:avLst/>
          </a:prstGeom>
          <a:noFill/>
          <a:ln>
            <a:noFill/>
          </a:ln>
        </p:spPr>
      </p:pic>
      <p:sp>
        <p:nvSpPr>
          <p:cNvPr id="332" name="Google Shape;332;p55"/>
          <p:cNvSpPr txBox="1"/>
          <p:nvPr>
            <p:ph idx="3" type="title"/>
          </p:nvPr>
        </p:nvSpPr>
        <p:spPr>
          <a:xfrm>
            <a:off x="298800" y="220927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Kotlin Playground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286950" y="2055675"/>
            <a:ext cx="4635300" cy="78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get started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7"/>
          <p:cNvPicPr preferRelativeResize="0"/>
          <p:nvPr/>
        </p:nvPicPr>
        <p:blipFill>
          <a:blip r:embed="rId3">
            <a:alphaModFix/>
          </a:blip>
          <a:stretch>
            <a:fillRect/>
          </a:stretch>
        </p:blipFill>
        <p:spPr>
          <a:xfrm>
            <a:off x="5198813" y="962925"/>
            <a:ext cx="3167175" cy="3167175"/>
          </a:xfrm>
          <a:prstGeom prst="rect">
            <a:avLst/>
          </a:prstGeom>
          <a:noFill/>
          <a:ln>
            <a:noFill/>
          </a:ln>
        </p:spPr>
      </p:pic>
      <p:sp>
        <p:nvSpPr>
          <p:cNvPr id="343" name="Google Shape;343;p57"/>
          <p:cNvSpPr txBox="1"/>
          <p:nvPr/>
        </p:nvSpPr>
        <p:spPr>
          <a:xfrm>
            <a:off x="298800" y="1719625"/>
            <a:ext cx="42732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Roboto"/>
                <a:ea typeface="Roboto"/>
                <a:cs typeface="Roboto"/>
                <a:sym typeface="Roboto"/>
              </a:rPr>
              <a:t>Start here:</a:t>
            </a:r>
            <a:endParaRPr b="1" sz="2400">
              <a:solidFill>
                <a:srgbClr val="000000"/>
              </a:solidFill>
              <a:latin typeface="Roboto"/>
              <a:ea typeface="Roboto"/>
              <a:cs typeface="Roboto"/>
              <a:sym typeface="Roboto"/>
            </a:endParaRPr>
          </a:p>
          <a:p>
            <a:pPr indent="0" lvl="0" marL="0" rtl="0" algn="l">
              <a:spcBef>
                <a:spcPts val="0"/>
              </a:spcBef>
              <a:spcAft>
                <a:spcPts val="0"/>
              </a:spcAft>
              <a:buNone/>
            </a:pPr>
            <a:r>
              <a:rPr b="1" lang="en" sz="2400">
                <a:solidFill>
                  <a:srgbClr val="000000"/>
                </a:solidFill>
                <a:latin typeface="Roboto"/>
                <a:ea typeface="Roboto"/>
                <a:cs typeface="Roboto"/>
                <a:sym typeface="Roboto"/>
              </a:rPr>
              <a:t>g.co/android/studyjams</a:t>
            </a:r>
            <a:endParaRPr b="1" sz="2400">
              <a:solidFill>
                <a:srgbClr val="000000"/>
              </a:solidFill>
              <a:latin typeface="Roboto"/>
              <a:ea typeface="Roboto"/>
              <a:cs typeface="Roboto"/>
              <a:sym typeface="Roboto"/>
            </a:endParaRPr>
          </a:p>
          <a:p>
            <a:pPr indent="0" lvl="0" marL="0" rtl="0" algn="l">
              <a:spcBef>
                <a:spcPts val="0"/>
              </a:spcBef>
              <a:spcAft>
                <a:spcPts val="0"/>
              </a:spcAft>
              <a:buNone/>
            </a:pPr>
            <a:r>
              <a:t/>
            </a:r>
            <a:endParaRPr b="1" sz="2400">
              <a:solidFill>
                <a:srgbClr val="000000"/>
              </a:solidFill>
              <a:latin typeface="Roboto"/>
              <a:ea typeface="Roboto"/>
              <a:cs typeface="Roboto"/>
              <a:sym typeface="Roboto"/>
            </a:endParaRPr>
          </a:p>
          <a:p>
            <a:pPr indent="0" lvl="0" marL="0" rtl="0" algn="l">
              <a:spcBef>
                <a:spcPts val="0"/>
              </a:spcBef>
              <a:spcAft>
                <a:spcPts val="0"/>
              </a:spcAft>
              <a:buNone/>
            </a:pPr>
            <a:r>
              <a:rPr b="1" lang="en" sz="2400">
                <a:solidFill>
                  <a:srgbClr val="000000"/>
                </a:solidFill>
                <a:latin typeface="Roboto"/>
                <a:ea typeface="Roboto"/>
                <a:cs typeface="Roboto"/>
                <a:sym typeface="Roboto"/>
              </a:rPr>
              <a:t>Collect your first badge!</a:t>
            </a:r>
            <a:endParaRPr b="1" sz="2400">
              <a:solidFill>
                <a:srgbClr val="00000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pSp>
        <p:nvGrpSpPr>
          <p:cNvPr id="348" name="Google Shape;348;p58"/>
          <p:cNvGrpSpPr/>
          <p:nvPr/>
        </p:nvGrpSpPr>
        <p:grpSpPr>
          <a:xfrm>
            <a:off x="5342400" y="883343"/>
            <a:ext cx="3156900" cy="2924100"/>
            <a:chOff x="5342400" y="883343"/>
            <a:chExt cx="3156900" cy="2924100"/>
          </a:xfrm>
        </p:grpSpPr>
        <p:sp>
          <p:nvSpPr>
            <p:cNvPr id="349" name="Google Shape;349;p58"/>
            <p:cNvSpPr/>
            <p:nvPr/>
          </p:nvSpPr>
          <p:spPr>
            <a:xfrm>
              <a:off x="5342400" y="883343"/>
              <a:ext cx="3156900" cy="2924100"/>
            </a:xfrm>
            <a:prstGeom prst="rect">
              <a:avLst/>
            </a:prstGeom>
            <a:solidFill>
              <a:srgbClr val="FFFFFF"/>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58"/>
            <p:cNvPicPr preferRelativeResize="0"/>
            <p:nvPr/>
          </p:nvPicPr>
          <p:blipFill rotWithShape="1">
            <a:blip r:embed="rId3">
              <a:alphaModFix/>
            </a:blip>
            <a:srcRect b="0" l="4924" r="0" t="4370"/>
            <a:stretch/>
          </p:blipFill>
          <p:spPr>
            <a:xfrm>
              <a:off x="5472975" y="990000"/>
              <a:ext cx="2895724" cy="2717674"/>
            </a:xfrm>
            <a:prstGeom prst="rect">
              <a:avLst/>
            </a:prstGeom>
            <a:noFill/>
            <a:ln>
              <a:noFill/>
            </a:ln>
          </p:spPr>
        </p:pic>
        <p:pic>
          <p:nvPicPr>
            <p:cNvPr id="351" name="Google Shape;351;p58"/>
            <p:cNvPicPr preferRelativeResize="0"/>
            <p:nvPr/>
          </p:nvPicPr>
          <p:blipFill rotWithShape="1">
            <a:blip r:embed="rId4">
              <a:alphaModFix/>
            </a:blip>
            <a:srcRect b="12663" l="20714" r="20720" t="0"/>
            <a:stretch/>
          </p:blipFill>
          <p:spPr>
            <a:xfrm>
              <a:off x="5572250" y="1109350"/>
              <a:ext cx="705600" cy="701700"/>
            </a:xfrm>
            <a:prstGeom prst="ellipse">
              <a:avLst/>
            </a:prstGeom>
            <a:noFill/>
            <a:ln>
              <a:noFill/>
            </a:ln>
          </p:spPr>
        </p:pic>
        <p:sp>
          <p:nvSpPr>
            <p:cNvPr id="352" name="Google Shape;352;p58"/>
            <p:cNvSpPr/>
            <p:nvPr/>
          </p:nvSpPr>
          <p:spPr>
            <a:xfrm>
              <a:off x="6485288" y="1760325"/>
              <a:ext cx="10635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8"/>
            <p:cNvSpPr/>
            <p:nvPr/>
          </p:nvSpPr>
          <p:spPr>
            <a:xfrm>
              <a:off x="6371463" y="1369675"/>
              <a:ext cx="1177200" cy="1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58"/>
            <p:cNvPicPr preferRelativeResize="0"/>
            <p:nvPr/>
          </p:nvPicPr>
          <p:blipFill rotWithShape="1">
            <a:blip r:embed="rId5">
              <a:alphaModFix/>
            </a:blip>
            <a:srcRect b="2808" l="0" r="1623" t="0"/>
            <a:stretch/>
          </p:blipFill>
          <p:spPr>
            <a:xfrm>
              <a:off x="5501600" y="2254025"/>
              <a:ext cx="2867101" cy="1453650"/>
            </a:xfrm>
            <a:prstGeom prst="rect">
              <a:avLst/>
            </a:prstGeom>
            <a:noFill/>
            <a:ln>
              <a:noFill/>
            </a:ln>
          </p:spPr>
        </p:pic>
        <p:sp>
          <p:nvSpPr>
            <p:cNvPr id="355" name="Google Shape;355;p58"/>
            <p:cNvSpPr txBox="1"/>
            <p:nvPr/>
          </p:nvSpPr>
          <p:spPr>
            <a:xfrm>
              <a:off x="6277850" y="1387900"/>
              <a:ext cx="1309500" cy="14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C4043"/>
                  </a:solidFill>
                  <a:latin typeface="Google Sans"/>
                  <a:ea typeface="Google Sans"/>
                  <a:cs typeface="Google Sans"/>
                  <a:sym typeface="Google Sans"/>
                </a:rPr>
                <a:t>Carrie Sawyer</a:t>
              </a:r>
              <a:endParaRPr sz="1200">
                <a:latin typeface="Comfortaa Regular"/>
                <a:ea typeface="Comfortaa Regular"/>
                <a:cs typeface="Comfortaa Regular"/>
                <a:sym typeface="Comfortaa Regular"/>
              </a:endParaRPr>
            </a:p>
          </p:txBody>
        </p:sp>
        <p:pic>
          <p:nvPicPr>
            <p:cNvPr id="356" name="Google Shape;356;p58"/>
            <p:cNvPicPr preferRelativeResize="0"/>
            <p:nvPr/>
          </p:nvPicPr>
          <p:blipFill rotWithShape="1">
            <a:blip r:embed="rId6">
              <a:alphaModFix/>
            </a:blip>
            <a:srcRect b="7417" l="9428" r="9428" t="7417"/>
            <a:stretch/>
          </p:blipFill>
          <p:spPr>
            <a:xfrm>
              <a:off x="5664750" y="2571750"/>
              <a:ext cx="633150" cy="653025"/>
            </a:xfrm>
            <a:prstGeom prst="rect">
              <a:avLst/>
            </a:prstGeom>
            <a:noFill/>
            <a:ln>
              <a:noFill/>
            </a:ln>
          </p:spPr>
        </p:pic>
        <p:pic>
          <p:nvPicPr>
            <p:cNvPr id="357" name="Google Shape;357;p58"/>
            <p:cNvPicPr preferRelativeResize="0"/>
            <p:nvPr/>
          </p:nvPicPr>
          <p:blipFill rotWithShape="1">
            <a:blip r:embed="rId7">
              <a:alphaModFix/>
            </a:blip>
            <a:srcRect b="0" l="0" r="10265" t="0"/>
            <a:stretch/>
          </p:blipFill>
          <p:spPr>
            <a:xfrm>
              <a:off x="6607262" y="2571750"/>
              <a:ext cx="633150" cy="653025"/>
            </a:xfrm>
            <a:prstGeom prst="rect">
              <a:avLst/>
            </a:prstGeom>
            <a:noFill/>
            <a:ln>
              <a:noFill/>
            </a:ln>
          </p:spPr>
        </p:pic>
        <p:pic>
          <p:nvPicPr>
            <p:cNvPr id="358" name="Google Shape;358;p58"/>
            <p:cNvPicPr preferRelativeResize="0"/>
            <p:nvPr/>
          </p:nvPicPr>
          <p:blipFill>
            <a:blip r:embed="rId8">
              <a:alphaModFix/>
            </a:blip>
            <a:stretch>
              <a:fillRect/>
            </a:stretch>
          </p:blipFill>
          <p:spPr>
            <a:xfrm>
              <a:off x="7587363" y="2571751"/>
              <a:ext cx="692972" cy="653025"/>
            </a:xfrm>
            <a:prstGeom prst="rect">
              <a:avLst/>
            </a:prstGeom>
            <a:noFill/>
            <a:ln>
              <a:noFill/>
            </a:ln>
          </p:spPr>
        </p:pic>
        <p:sp>
          <p:nvSpPr>
            <p:cNvPr id="359" name="Google Shape;359;p58"/>
            <p:cNvSpPr txBox="1"/>
            <p:nvPr/>
          </p:nvSpPr>
          <p:spPr>
            <a:xfrm>
              <a:off x="5585238" y="3175175"/>
              <a:ext cx="786300" cy="31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2"/>
                  </a:solidFill>
                  <a:latin typeface="Google Sans"/>
                  <a:ea typeface="Google Sans"/>
                  <a:cs typeface="Google Sans"/>
                  <a:sym typeface="Google Sans"/>
                </a:rPr>
                <a:t>Build Your First App Pathway</a:t>
              </a:r>
              <a:endParaRPr b="1" sz="600">
                <a:solidFill>
                  <a:schemeClr val="dk2"/>
                </a:solidFill>
                <a:latin typeface="Google Sans"/>
                <a:ea typeface="Google Sans"/>
                <a:cs typeface="Google Sans"/>
                <a:sym typeface="Google Sans"/>
              </a:endParaRPr>
            </a:p>
          </p:txBody>
        </p:sp>
        <p:sp>
          <p:nvSpPr>
            <p:cNvPr id="360" name="Google Shape;360;p58"/>
            <p:cNvSpPr txBox="1"/>
            <p:nvPr/>
          </p:nvSpPr>
          <p:spPr>
            <a:xfrm>
              <a:off x="6549488" y="3175175"/>
              <a:ext cx="808800" cy="31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2"/>
                  </a:solidFill>
                  <a:latin typeface="Google Sans"/>
                  <a:ea typeface="Google Sans"/>
                  <a:cs typeface="Google Sans"/>
                  <a:sym typeface="Google Sans"/>
                </a:rPr>
                <a:t>Build an Interactive App</a:t>
              </a:r>
              <a:endParaRPr b="1" sz="600">
                <a:solidFill>
                  <a:schemeClr val="dk2"/>
                </a:solidFill>
                <a:latin typeface="Google Sans"/>
                <a:ea typeface="Google Sans"/>
                <a:cs typeface="Google Sans"/>
                <a:sym typeface="Google Sans"/>
              </a:endParaRPr>
            </a:p>
          </p:txBody>
        </p:sp>
        <p:sp>
          <p:nvSpPr>
            <p:cNvPr id="361" name="Google Shape;361;p58"/>
            <p:cNvSpPr txBox="1"/>
            <p:nvPr/>
          </p:nvSpPr>
          <p:spPr>
            <a:xfrm>
              <a:off x="7513725" y="3175175"/>
              <a:ext cx="786300" cy="31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2"/>
                  </a:solidFill>
                  <a:latin typeface="Google Sans"/>
                  <a:ea typeface="Google Sans"/>
                  <a:cs typeface="Google Sans"/>
                  <a:sym typeface="Google Sans"/>
                </a:rPr>
                <a:t>Layouts Pathway</a:t>
              </a:r>
              <a:endParaRPr b="1" sz="600">
                <a:solidFill>
                  <a:schemeClr val="dk2"/>
                </a:solidFill>
                <a:latin typeface="Google Sans"/>
                <a:ea typeface="Google Sans"/>
                <a:cs typeface="Google Sans"/>
                <a:sym typeface="Google Sans"/>
              </a:endParaRPr>
            </a:p>
          </p:txBody>
        </p:sp>
        <p:pic>
          <p:nvPicPr>
            <p:cNvPr id="362" name="Google Shape;362;p58"/>
            <p:cNvPicPr preferRelativeResize="0"/>
            <p:nvPr/>
          </p:nvPicPr>
          <p:blipFill rotWithShape="1">
            <a:blip r:embed="rId5">
              <a:alphaModFix/>
            </a:blip>
            <a:srcRect b="17773" l="38099" r="40175" t="75323"/>
            <a:stretch/>
          </p:blipFill>
          <p:spPr>
            <a:xfrm>
              <a:off x="6626063" y="3491675"/>
              <a:ext cx="633151" cy="103250"/>
            </a:xfrm>
            <a:prstGeom prst="rect">
              <a:avLst/>
            </a:prstGeom>
            <a:noFill/>
            <a:ln>
              <a:noFill/>
            </a:ln>
          </p:spPr>
        </p:pic>
      </p:grpSp>
      <p:sp>
        <p:nvSpPr>
          <p:cNvPr id="363" name="Google Shape;363;p58"/>
          <p:cNvSpPr txBox="1"/>
          <p:nvPr/>
        </p:nvSpPr>
        <p:spPr>
          <a:xfrm>
            <a:off x="347825" y="2058150"/>
            <a:ext cx="42732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Create a Developer Profile</a:t>
            </a:r>
            <a:endParaRPr b="1" sz="24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9"/>
          <p:cNvPicPr preferRelativeResize="0"/>
          <p:nvPr/>
        </p:nvPicPr>
        <p:blipFill>
          <a:blip r:embed="rId3">
            <a:alphaModFix/>
          </a:blip>
          <a:stretch>
            <a:fillRect/>
          </a:stretch>
        </p:blipFill>
        <p:spPr>
          <a:xfrm>
            <a:off x="4393950" y="659675"/>
            <a:ext cx="5166175" cy="3504075"/>
          </a:xfrm>
          <a:prstGeom prst="rect">
            <a:avLst/>
          </a:prstGeom>
          <a:noFill/>
          <a:ln>
            <a:noFill/>
          </a:ln>
        </p:spPr>
      </p:pic>
      <p:pic>
        <p:nvPicPr>
          <p:cNvPr id="369" name="Google Shape;369;p59"/>
          <p:cNvPicPr preferRelativeResize="0"/>
          <p:nvPr/>
        </p:nvPicPr>
        <p:blipFill>
          <a:blip r:embed="rId4">
            <a:alphaModFix/>
          </a:blip>
          <a:stretch>
            <a:fillRect/>
          </a:stretch>
        </p:blipFill>
        <p:spPr>
          <a:xfrm>
            <a:off x="2725266" y="29324"/>
            <a:ext cx="8510540" cy="5143334"/>
          </a:xfrm>
          <a:prstGeom prst="rect">
            <a:avLst/>
          </a:prstGeom>
          <a:noFill/>
          <a:ln>
            <a:noFill/>
          </a:ln>
        </p:spPr>
      </p:pic>
      <p:sp>
        <p:nvSpPr>
          <p:cNvPr id="370" name="Google Shape;370;p59"/>
          <p:cNvSpPr txBox="1"/>
          <p:nvPr>
            <p:ph idx="3" type="title"/>
          </p:nvPr>
        </p:nvSpPr>
        <p:spPr>
          <a:xfrm>
            <a:off x="300500" y="15529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Prior Programming Experience track: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Start Kotlin Koans</a:t>
            </a:r>
            <a:endParaRPr/>
          </a:p>
        </p:txBody>
      </p:sp>
      <p:sp>
        <p:nvSpPr>
          <p:cNvPr id="371" name="Google Shape;371;p59"/>
          <p:cNvSpPr/>
          <p:nvPr/>
        </p:nvSpPr>
        <p:spPr>
          <a:xfrm>
            <a:off x="6980148" y="1988625"/>
            <a:ext cx="1813500" cy="1538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60"/>
          <p:cNvPicPr preferRelativeResize="0"/>
          <p:nvPr/>
        </p:nvPicPr>
        <p:blipFill rotWithShape="1">
          <a:blip r:embed="rId3">
            <a:alphaModFix/>
          </a:blip>
          <a:srcRect b="10778" l="0" r="0" t="0"/>
          <a:stretch/>
        </p:blipFill>
        <p:spPr>
          <a:xfrm>
            <a:off x="2135476" y="1956673"/>
            <a:ext cx="4746788" cy="2966671"/>
          </a:xfrm>
          <a:prstGeom prst="rect">
            <a:avLst/>
          </a:prstGeom>
          <a:noFill/>
          <a:ln>
            <a:noFill/>
          </a:ln>
        </p:spPr>
      </p:pic>
      <p:pic>
        <p:nvPicPr>
          <p:cNvPr id="377" name="Google Shape;377;p60"/>
          <p:cNvPicPr preferRelativeResize="0"/>
          <p:nvPr/>
        </p:nvPicPr>
        <p:blipFill>
          <a:blip r:embed="rId4">
            <a:alphaModFix/>
          </a:blip>
          <a:stretch>
            <a:fillRect/>
          </a:stretch>
        </p:blipFill>
        <p:spPr>
          <a:xfrm>
            <a:off x="1045850" y="1431326"/>
            <a:ext cx="7052300" cy="4262049"/>
          </a:xfrm>
          <a:prstGeom prst="rect">
            <a:avLst/>
          </a:prstGeom>
          <a:noFill/>
          <a:ln>
            <a:noFill/>
          </a:ln>
        </p:spPr>
      </p:pic>
      <p:cxnSp>
        <p:nvCxnSpPr>
          <p:cNvPr id="378" name="Google Shape;378;p60"/>
          <p:cNvCxnSpPr>
            <a:stCxn id="379" idx="3"/>
          </p:cNvCxnSpPr>
          <p:nvPr/>
        </p:nvCxnSpPr>
        <p:spPr>
          <a:xfrm>
            <a:off x="1637225" y="3294000"/>
            <a:ext cx="670200" cy="277500"/>
          </a:xfrm>
          <a:prstGeom prst="straightConnector1">
            <a:avLst/>
          </a:prstGeom>
          <a:noFill/>
          <a:ln cap="flat" cmpd="sng" w="9525">
            <a:solidFill>
              <a:schemeClr val="dk2"/>
            </a:solidFill>
            <a:prstDash val="solid"/>
            <a:round/>
            <a:headEnd len="med" w="med" type="none"/>
            <a:tailEnd len="med" w="med" type="triangle"/>
          </a:ln>
        </p:spPr>
      </p:cxnSp>
      <p:sp>
        <p:nvSpPr>
          <p:cNvPr id="379" name="Google Shape;379;p60"/>
          <p:cNvSpPr txBox="1"/>
          <p:nvPr/>
        </p:nvSpPr>
        <p:spPr>
          <a:xfrm>
            <a:off x="410525" y="3006000"/>
            <a:ext cx="1226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Exercises</a:t>
            </a:r>
            <a:endParaRPr sz="1800">
              <a:latin typeface="Roboto"/>
              <a:ea typeface="Roboto"/>
              <a:cs typeface="Roboto"/>
              <a:sym typeface="Roboto"/>
            </a:endParaRPr>
          </a:p>
        </p:txBody>
      </p:sp>
      <p:cxnSp>
        <p:nvCxnSpPr>
          <p:cNvPr id="380" name="Google Shape;380;p60"/>
          <p:cNvCxnSpPr/>
          <p:nvPr/>
        </p:nvCxnSpPr>
        <p:spPr>
          <a:xfrm>
            <a:off x="1813850" y="2404750"/>
            <a:ext cx="1312800" cy="33600"/>
          </a:xfrm>
          <a:prstGeom prst="straightConnector1">
            <a:avLst/>
          </a:prstGeom>
          <a:noFill/>
          <a:ln cap="flat" cmpd="sng" w="9525">
            <a:solidFill>
              <a:schemeClr val="dk2"/>
            </a:solidFill>
            <a:prstDash val="solid"/>
            <a:round/>
            <a:headEnd len="med" w="med" type="none"/>
            <a:tailEnd len="med" w="med" type="triangle"/>
          </a:ln>
        </p:spPr>
      </p:cxnSp>
      <p:sp>
        <p:nvSpPr>
          <p:cNvPr id="381" name="Google Shape;381;p60"/>
          <p:cNvSpPr txBox="1"/>
          <p:nvPr/>
        </p:nvSpPr>
        <p:spPr>
          <a:xfrm>
            <a:off x="410525" y="1998750"/>
            <a:ext cx="212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Check Error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Messages</a:t>
            </a:r>
            <a:endParaRPr sz="1800">
              <a:latin typeface="Roboto"/>
              <a:ea typeface="Roboto"/>
              <a:cs typeface="Roboto"/>
              <a:sym typeface="Roboto"/>
            </a:endParaRPr>
          </a:p>
        </p:txBody>
      </p:sp>
      <p:cxnSp>
        <p:nvCxnSpPr>
          <p:cNvPr id="382" name="Google Shape;382;p60"/>
          <p:cNvCxnSpPr>
            <a:stCxn id="383" idx="1"/>
          </p:cNvCxnSpPr>
          <p:nvPr/>
        </p:nvCxnSpPr>
        <p:spPr>
          <a:xfrm flipH="1">
            <a:off x="5471525" y="1493625"/>
            <a:ext cx="1981800" cy="821400"/>
          </a:xfrm>
          <a:prstGeom prst="straightConnector1">
            <a:avLst/>
          </a:prstGeom>
          <a:noFill/>
          <a:ln cap="flat" cmpd="sng" w="9525">
            <a:solidFill>
              <a:schemeClr val="dk2"/>
            </a:solidFill>
            <a:prstDash val="solid"/>
            <a:round/>
            <a:headEnd len="med" w="med" type="none"/>
            <a:tailEnd len="med" w="med" type="triangle"/>
          </a:ln>
        </p:spPr>
      </p:cxnSp>
      <p:sp>
        <p:nvSpPr>
          <p:cNvPr id="383" name="Google Shape;383;p60"/>
          <p:cNvSpPr txBox="1"/>
          <p:nvPr/>
        </p:nvSpPr>
        <p:spPr>
          <a:xfrm>
            <a:off x="7453325" y="1205625"/>
            <a:ext cx="16308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Run Code &amp; Check Output</a:t>
            </a:r>
            <a:endParaRPr sz="1800">
              <a:latin typeface="Roboto"/>
              <a:ea typeface="Roboto"/>
              <a:cs typeface="Roboto"/>
              <a:sym typeface="Roboto"/>
            </a:endParaRPr>
          </a:p>
        </p:txBody>
      </p:sp>
      <p:cxnSp>
        <p:nvCxnSpPr>
          <p:cNvPr id="384" name="Google Shape;384;p60"/>
          <p:cNvCxnSpPr>
            <a:stCxn id="385" idx="1"/>
          </p:cNvCxnSpPr>
          <p:nvPr/>
        </p:nvCxnSpPr>
        <p:spPr>
          <a:xfrm flipH="1">
            <a:off x="6502325" y="2440650"/>
            <a:ext cx="951000" cy="461700"/>
          </a:xfrm>
          <a:prstGeom prst="straightConnector1">
            <a:avLst/>
          </a:prstGeom>
          <a:noFill/>
          <a:ln cap="flat" cmpd="sng" w="9525">
            <a:solidFill>
              <a:schemeClr val="dk2"/>
            </a:solidFill>
            <a:prstDash val="solid"/>
            <a:round/>
            <a:headEnd len="med" w="med" type="none"/>
            <a:tailEnd len="med" w="med" type="triangle"/>
          </a:ln>
        </p:spPr>
      </p:cxnSp>
      <p:sp>
        <p:nvSpPr>
          <p:cNvPr id="385" name="Google Shape;385;p60"/>
          <p:cNvSpPr txBox="1"/>
          <p:nvPr/>
        </p:nvSpPr>
        <p:spPr>
          <a:xfrm>
            <a:off x="7453325" y="2152650"/>
            <a:ext cx="1488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Re-read Instructions</a:t>
            </a:r>
            <a:endParaRPr sz="1800">
              <a:latin typeface="Roboto"/>
              <a:ea typeface="Roboto"/>
              <a:cs typeface="Roboto"/>
              <a:sym typeface="Roboto"/>
            </a:endParaRPr>
          </a:p>
        </p:txBody>
      </p:sp>
      <p:sp>
        <p:nvSpPr>
          <p:cNvPr id="386" name="Google Shape;386;p60"/>
          <p:cNvSpPr txBox="1"/>
          <p:nvPr>
            <p:ph idx="4294967295" type="title"/>
          </p:nvPr>
        </p:nvSpPr>
        <p:spPr>
          <a:xfrm>
            <a:off x="2435400" y="4545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rPr>
              <a:t>Stuck? Ask for help</a:t>
            </a:r>
            <a:endParaRPr b="1" sz="2400"/>
          </a:p>
        </p:txBody>
      </p:sp>
      <p:cxnSp>
        <p:nvCxnSpPr>
          <p:cNvPr id="387" name="Google Shape;387;p60"/>
          <p:cNvCxnSpPr/>
          <p:nvPr/>
        </p:nvCxnSpPr>
        <p:spPr>
          <a:xfrm rot="10800000">
            <a:off x="6518825" y="3816750"/>
            <a:ext cx="934500" cy="377100"/>
          </a:xfrm>
          <a:prstGeom prst="straightConnector1">
            <a:avLst/>
          </a:prstGeom>
          <a:noFill/>
          <a:ln cap="flat" cmpd="sng" w="9525">
            <a:solidFill>
              <a:schemeClr val="dk2"/>
            </a:solidFill>
            <a:prstDash val="solid"/>
            <a:round/>
            <a:headEnd len="med" w="med" type="none"/>
            <a:tailEnd len="med" w="med" type="triangle"/>
          </a:ln>
        </p:spPr>
      </p:cxnSp>
      <p:sp>
        <p:nvSpPr>
          <p:cNvPr id="388" name="Google Shape;388;p60"/>
          <p:cNvSpPr txBox="1"/>
          <p:nvPr/>
        </p:nvSpPr>
        <p:spPr>
          <a:xfrm>
            <a:off x="7453325" y="4078600"/>
            <a:ext cx="1226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Show Answers</a:t>
            </a:r>
            <a:endParaRPr sz="1800">
              <a:latin typeface="Roboto"/>
              <a:ea typeface="Roboto"/>
              <a:cs typeface="Roboto"/>
              <a:sym typeface="Roboto"/>
            </a:endParaRPr>
          </a:p>
        </p:txBody>
      </p:sp>
      <p:sp>
        <p:nvSpPr>
          <p:cNvPr id="389" name="Google Shape;389;p60"/>
          <p:cNvSpPr txBox="1"/>
          <p:nvPr/>
        </p:nvSpPr>
        <p:spPr>
          <a:xfrm>
            <a:off x="2478125" y="1248225"/>
            <a:ext cx="41913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a:latin typeface="Roboto"/>
                <a:ea typeface="Roboto"/>
                <a:cs typeface="Roboto"/>
                <a:sym typeface="Roboto"/>
              </a:rPr>
              <a:t> Introduction, Conventions, Collections</a:t>
            </a:r>
            <a:endParaRPr sz="1800">
              <a:solidFill>
                <a:srgbClr val="000000"/>
              </a:solidFill>
              <a:latin typeface="Roboto"/>
              <a:ea typeface="Roboto"/>
              <a:cs typeface="Roboto"/>
              <a:sym typeface="Roboto"/>
            </a:endParaRPr>
          </a:p>
        </p:txBody>
      </p:sp>
      <p:sp>
        <p:nvSpPr>
          <p:cNvPr id="390" name="Google Shape;390;p60"/>
          <p:cNvSpPr txBox="1"/>
          <p:nvPr/>
        </p:nvSpPr>
        <p:spPr>
          <a:xfrm>
            <a:off x="1831200" y="913800"/>
            <a:ext cx="56001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a:latin typeface="Roboto"/>
                <a:ea typeface="Roboto"/>
                <a:cs typeface="Roboto"/>
                <a:sym typeface="Roboto"/>
              </a:rPr>
              <a:t>Go to g.co/android/studyjams and start Kotlin Koans</a:t>
            </a:r>
            <a:endParaRPr sz="1800">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a:t>
            </a:r>
            <a:endParaRPr/>
          </a:p>
        </p:txBody>
      </p:sp>
      <p:sp>
        <p:nvSpPr>
          <p:cNvPr id="190" name="Google Shape;190;p34"/>
          <p:cNvSpPr txBox="1"/>
          <p:nvPr>
            <p:ph type="title"/>
          </p:nvPr>
        </p:nvSpPr>
        <p:spPr>
          <a:xfrm>
            <a:off x="300500" y="990000"/>
            <a:ext cx="68472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०"/>
            </a:pPr>
            <a:r>
              <a:rPr lang="en" sz="1800">
                <a:solidFill>
                  <a:schemeClr val="dk1"/>
                </a:solidFill>
              </a:rPr>
              <a:t>Learn the essentials of the Kotlin programming language</a:t>
            </a:r>
            <a:endParaRPr sz="1800">
              <a:solidFill>
                <a:schemeClr val="dk1"/>
              </a:solidFill>
            </a:endParaRPr>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Build a variety of Android apps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solidFill>
                  <a:schemeClr val="dk1"/>
                </a:solidFill>
              </a:rPr>
              <a:t>Best practices for Android development</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rgbClr val="000000"/>
              </a:buClr>
              <a:buSzPts val="1800"/>
              <a:buChar char="०"/>
            </a:pPr>
            <a:r>
              <a:rPr lang="en" sz="1800"/>
              <a:t>Discover resources to continue learning</a:t>
            </a:r>
            <a:endParaRPr sz="1800"/>
          </a:p>
          <a:p>
            <a:pPr indent="-228600" lvl="0" marL="457200" rtl="0" algn="l">
              <a:spcBef>
                <a:spcPts val="0"/>
              </a:spcBef>
              <a:spcAft>
                <a:spcPts val="0"/>
              </a:spcAft>
              <a:buNone/>
            </a:pPr>
            <a:r>
              <a:t/>
            </a:r>
            <a:endParaRPr sz="1800"/>
          </a:p>
        </p:txBody>
      </p:sp>
      <p:pic>
        <p:nvPicPr>
          <p:cNvPr id="191" name="Google Shape;191;p34"/>
          <p:cNvPicPr preferRelativeResize="0"/>
          <p:nvPr/>
        </p:nvPicPr>
        <p:blipFill>
          <a:blip r:embed="rId3">
            <a:alphaModFix/>
          </a:blip>
          <a:stretch>
            <a:fillRect/>
          </a:stretch>
        </p:blipFill>
        <p:spPr>
          <a:xfrm>
            <a:off x="4321474" y="2706125"/>
            <a:ext cx="4553500" cy="24373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nvSpPr>
        <p:spPr>
          <a:xfrm>
            <a:off x="286950" y="2286750"/>
            <a:ext cx="46353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oboto"/>
                <a:ea typeface="Roboto"/>
                <a:cs typeface="Roboto"/>
                <a:sym typeface="Roboto"/>
              </a:rPr>
              <a:t>Break</a:t>
            </a:r>
            <a:endParaRPr b="1" sz="36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62"/>
          <p:cNvPicPr preferRelativeResize="0"/>
          <p:nvPr/>
        </p:nvPicPr>
        <p:blipFill rotWithShape="1">
          <a:blip r:embed="rId3">
            <a:alphaModFix/>
          </a:blip>
          <a:srcRect b="10778" l="0" r="0" t="0"/>
          <a:stretch/>
        </p:blipFill>
        <p:spPr>
          <a:xfrm>
            <a:off x="2135476" y="1651873"/>
            <a:ext cx="4746788" cy="2966671"/>
          </a:xfrm>
          <a:prstGeom prst="rect">
            <a:avLst/>
          </a:prstGeom>
          <a:noFill/>
          <a:ln>
            <a:noFill/>
          </a:ln>
        </p:spPr>
      </p:pic>
      <p:pic>
        <p:nvPicPr>
          <p:cNvPr id="401" name="Google Shape;401;p62"/>
          <p:cNvPicPr preferRelativeResize="0"/>
          <p:nvPr/>
        </p:nvPicPr>
        <p:blipFill>
          <a:blip r:embed="rId4">
            <a:alphaModFix/>
          </a:blip>
          <a:stretch>
            <a:fillRect/>
          </a:stretch>
        </p:blipFill>
        <p:spPr>
          <a:xfrm>
            <a:off x="1045850" y="1126526"/>
            <a:ext cx="7052300" cy="4262049"/>
          </a:xfrm>
          <a:prstGeom prst="rect">
            <a:avLst/>
          </a:prstGeom>
          <a:noFill/>
          <a:ln>
            <a:noFill/>
          </a:ln>
        </p:spPr>
      </p:pic>
      <p:cxnSp>
        <p:nvCxnSpPr>
          <p:cNvPr id="402" name="Google Shape;402;p62"/>
          <p:cNvCxnSpPr>
            <a:stCxn id="403" idx="3"/>
          </p:cNvCxnSpPr>
          <p:nvPr/>
        </p:nvCxnSpPr>
        <p:spPr>
          <a:xfrm>
            <a:off x="1637225" y="2989200"/>
            <a:ext cx="670200" cy="277500"/>
          </a:xfrm>
          <a:prstGeom prst="straightConnector1">
            <a:avLst/>
          </a:prstGeom>
          <a:noFill/>
          <a:ln cap="flat" cmpd="sng" w="9525">
            <a:solidFill>
              <a:schemeClr val="dk2"/>
            </a:solidFill>
            <a:prstDash val="solid"/>
            <a:round/>
            <a:headEnd len="med" w="med" type="none"/>
            <a:tailEnd len="med" w="med" type="triangle"/>
          </a:ln>
        </p:spPr>
      </p:cxnSp>
      <p:sp>
        <p:nvSpPr>
          <p:cNvPr id="403" name="Google Shape;403;p62"/>
          <p:cNvSpPr txBox="1"/>
          <p:nvPr/>
        </p:nvSpPr>
        <p:spPr>
          <a:xfrm>
            <a:off x="410525" y="2701200"/>
            <a:ext cx="1226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Exercises</a:t>
            </a:r>
            <a:endParaRPr sz="1800">
              <a:latin typeface="Roboto"/>
              <a:ea typeface="Roboto"/>
              <a:cs typeface="Roboto"/>
              <a:sym typeface="Roboto"/>
            </a:endParaRPr>
          </a:p>
        </p:txBody>
      </p:sp>
      <p:cxnSp>
        <p:nvCxnSpPr>
          <p:cNvPr id="404" name="Google Shape;404;p62"/>
          <p:cNvCxnSpPr/>
          <p:nvPr/>
        </p:nvCxnSpPr>
        <p:spPr>
          <a:xfrm>
            <a:off x="1813850" y="2099950"/>
            <a:ext cx="1312800" cy="3360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p62"/>
          <p:cNvSpPr txBox="1"/>
          <p:nvPr/>
        </p:nvSpPr>
        <p:spPr>
          <a:xfrm>
            <a:off x="410525" y="1693950"/>
            <a:ext cx="2124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Check Error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Messages</a:t>
            </a:r>
            <a:endParaRPr sz="1800">
              <a:latin typeface="Roboto"/>
              <a:ea typeface="Roboto"/>
              <a:cs typeface="Roboto"/>
              <a:sym typeface="Roboto"/>
            </a:endParaRPr>
          </a:p>
        </p:txBody>
      </p:sp>
      <p:cxnSp>
        <p:nvCxnSpPr>
          <p:cNvPr id="406" name="Google Shape;406;p62"/>
          <p:cNvCxnSpPr/>
          <p:nvPr/>
        </p:nvCxnSpPr>
        <p:spPr>
          <a:xfrm flipH="1">
            <a:off x="5471525" y="1188825"/>
            <a:ext cx="1981800" cy="821400"/>
          </a:xfrm>
          <a:prstGeom prst="straightConnector1">
            <a:avLst/>
          </a:prstGeom>
          <a:noFill/>
          <a:ln cap="flat" cmpd="sng" w="9525">
            <a:solidFill>
              <a:schemeClr val="dk2"/>
            </a:solidFill>
            <a:prstDash val="solid"/>
            <a:round/>
            <a:headEnd len="med" w="med" type="none"/>
            <a:tailEnd len="med" w="med" type="triangle"/>
          </a:ln>
        </p:spPr>
      </p:cxnSp>
      <p:sp>
        <p:nvSpPr>
          <p:cNvPr id="407" name="Google Shape;407;p62"/>
          <p:cNvSpPr txBox="1"/>
          <p:nvPr/>
        </p:nvSpPr>
        <p:spPr>
          <a:xfrm>
            <a:off x="7453325" y="900825"/>
            <a:ext cx="16308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Run Code &amp; Check Output</a:t>
            </a:r>
            <a:endParaRPr sz="1800">
              <a:latin typeface="Roboto"/>
              <a:ea typeface="Roboto"/>
              <a:cs typeface="Roboto"/>
              <a:sym typeface="Roboto"/>
            </a:endParaRPr>
          </a:p>
        </p:txBody>
      </p:sp>
      <p:cxnSp>
        <p:nvCxnSpPr>
          <p:cNvPr id="408" name="Google Shape;408;p62"/>
          <p:cNvCxnSpPr>
            <a:stCxn id="409" idx="1"/>
          </p:cNvCxnSpPr>
          <p:nvPr/>
        </p:nvCxnSpPr>
        <p:spPr>
          <a:xfrm flipH="1">
            <a:off x="6502325" y="2135850"/>
            <a:ext cx="951000" cy="461700"/>
          </a:xfrm>
          <a:prstGeom prst="straightConnector1">
            <a:avLst/>
          </a:prstGeom>
          <a:noFill/>
          <a:ln cap="flat" cmpd="sng" w="9525">
            <a:solidFill>
              <a:schemeClr val="dk2"/>
            </a:solidFill>
            <a:prstDash val="solid"/>
            <a:round/>
            <a:headEnd len="med" w="med" type="none"/>
            <a:tailEnd len="med" w="med" type="triangle"/>
          </a:ln>
        </p:spPr>
      </p:cxnSp>
      <p:sp>
        <p:nvSpPr>
          <p:cNvPr id="409" name="Google Shape;409;p62"/>
          <p:cNvSpPr txBox="1"/>
          <p:nvPr/>
        </p:nvSpPr>
        <p:spPr>
          <a:xfrm>
            <a:off x="7453325" y="1847850"/>
            <a:ext cx="1488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Re-read Instructions</a:t>
            </a:r>
            <a:endParaRPr sz="1800">
              <a:latin typeface="Roboto"/>
              <a:ea typeface="Roboto"/>
              <a:cs typeface="Roboto"/>
              <a:sym typeface="Roboto"/>
            </a:endParaRPr>
          </a:p>
        </p:txBody>
      </p:sp>
      <p:sp>
        <p:nvSpPr>
          <p:cNvPr id="410" name="Google Shape;410;p62"/>
          <p:cNvSpPr txBox="1"/>
          <p:nvPr>
            <p:ph idx="4294967295" type="title"/>
          </p:nvPr>
        </p:nvSpPr>
        <p:spPr>
          <a:xfrm>
            <a:off x="2435400" y="4545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Stuck? Ask for help</a:t>
            </a:r>
            <a:endParaRPr b="1" sz="2400">
              <a:latin typeface="Roboto"/>
              <a:ea typeface="Roboto"/>
              <a:cs typeface="Roboto"/>
              <a:sym typeface="Roboto"/>
            </a:endParaRPr>
          </a:p>
        </p:txBody>
      </p:sp>
      <p:cxnSp>
        <p:nvCxnSpPr>
          <p:cNvPr id="411" name="Google Shape;411;p62"/>
          <p:cNvCxnSpPr/>
          <p:nvPr/>
        </p:nvCxnSpPr>
        <p:spPr>
          <a:xfrm rot="10800000">
            <a:off x="6518825" y="3511950"/>
            <a:ext cx="934500" cy="377100"/>
          </a:xfrm>
          <a:prstGeom prst="straightConnector1">
            <a:avLst/>
          </a:prstGeom>
          <a:noFill/>
          <a:ln cap="flat" cmpd="sng" w="9525">
            <a:solidFill>
              <a:schemeClr val="dk2"/>
            </a:solidFill>
            <a:prstDash val="solid"/>
            <a:round/>
            <a:headEnd len="med" w="med" type="none"/>
            <a:tailEnd len="med" w="med" type="triangle"/>
          </a:ln>
        </p:spPr>
      </p:cxnSp>
      <p:sp>
        <p:nvSpPr>
          <p:cNvPr id="412" name="Google Shape;412;p62"/>
          <p:cNvSpPr txBox="1"/>
          <p:nvPr/>
        </p:nvSpPr>
        <p:spPr>
          <a:xfrm>
            <a:off x="7453325" y="3773800"/>
            <a:ext cx="1226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Show Answers</a:t>
            </a:r>
            <a:endParaRPr sz="1800">
              <a:latin typeface="Roboto"/>
              <a:ea typeface="Roboto"/>
              <a:cs typeface="Roboto"/>
              <a:sym typeface="Roboto"/>
            </a:endParaRPr>
          </a:p>
        </p:txBody>
      </p:sp>
      <p:sp>
        <p:nvSpPr>
          <p:cNvPr id="413" name="Google Shape;413;p62"/>
          <p:cNvSpPr txBox="1"/>
          <p:nvPr/>
        </p:nvSpPr>
        <p:spPr>
          <a:xfrm>
            <a:off x="2478075" y="897000"/>
            <a:ext cx="41913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800">
                <a:latin typeface="Roboto"/>
                <a:ea typeface="Roboto"/>
                <a:cs typeface="Roboto"/>
                <a:sym typeface="Roboto"/>
              </a:rPr>
              <a:t>Introductions, Conventions, Collections</a:t>
            </a:r>
            <a:endParaRPr sz="1800">
              <a:solidFill>
                <a:srgbClr val="00000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286950" y="19032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a:t>
            </a:r>
            <a:endParaRPr/>
          </a:p>
        </p:txBody>
      </p:sp>
      <p:sp>
        <p:nvSpPr>
          <p:cNvPr id="419" name="Google Shape;419;p63"/>
          <p:cNvSpPr txBox="1"/>
          <p:nvPr>
            <p:ph idx="1" type="subTitle"/>
          </p:nvPr>
        </p:nvSpPr>
        <p:spPr>
          <a:xfrm>
            <a:off x="286950" y="2677725"/>
            <a:ext cx="46353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And congrats!</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4"/>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did you notice about Kotlin?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5"/>
          <p:cNvPicPr preferRelativeResize="0"/>
          <p:nvPr/>
        </p:nvPicPr>
        <p:blipFill>
          <a:blip r:embed="rId3">
            <a:alphaModFix/>
          </a:blip>
          <a:stretch>
            <a:fillRect/>
          </a:stretch>
        </p:blipFill>
        <p:spPr>
          <a:xfrm>
            <a:off x="2055850" y="268450"/>
            <a:ext cx="6936102" cy="4471949"/>
          </a:xfrm>
          <a:prstGeom prst="rect">
            <a:avLst/>
          </a:prstGeom>
          <a:noFill/>
          <a:ln>
            <a:noFill/>
          </a:ln>
        </p:spPr>
      </p:pic>
      <p:sp>
        <p:nvSpPr>
          <p:cNvPr id="430" name="Google Shape;430;p65"/>
          <p:cNvSpPr txBox="1"/>
          <p:nvPr/>
        </p:nvSpPr>
        <p:spPr>
          <a:xfrm>
            <a:off x="274775" y="3362375"/>
            <a:ext cx="3596400" cy="13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Roboto"/>
                <a:ea typeface="Roboto"/>
                <a:cs typeface="Roboto"/>
                <a:sym typeface="Roboto"/>
              </a:rPr>
              <a:t>Share what you’ve</a:t>
            </a:r>
            <a:endParaRPr b="1" sz="2400">
              <a:solidFill>
                <a:srgbClr val="000000"/>
              </a:solidFill>
              <a:latin typeface="Roboto"/>
              <a:ea typeface="Roboto"/>
              <a:cs typeface="Roboto"/>
              <a:sym typeface="Roboto"/>
            </a:endParaRPr>
          </a:p>
          <a:p>
            <a:pPr indent="0" lvl="0" marL="0" rtl="0" algn="l">
              <a:spcBef>
                <a:spcPts val="0"/>
              </a:spcBef>
              <a:spcAft>
                <a:spcPts val="0"/>
              </a:spcAft>
              <a:buNone/>
            </a:pPr>
            <a:r>
              <a:rPr b="1" lang="en" sz="2400">
                <a:solidFill>
                  <a:srgbClr val="000000"/>
                </a:solidFill>
                <a:latin typeface="Roboto"/>
                <a:ea typeface="Roboto"/>
                <a:cs typeface="Roboto"/>
                <a:sym typeface="Roboto"/>
              </a:rPr>
              <a:t>learned with </a:t>
            </a:r>
            <a:r>
              <a:rPr b="1" lang="en" sz="2400">
                <a:solidFill>
                  <a:srgbClr val="000000"/>
                </a:solidFill>
                <a:highlight>
                  <a:srgbClr val="3DDC84"/>
                </a:highlight>
                <a:latin typeface="Roboto"/>
                <a:ea typeface="Roboto"/>
                <a:cs typeface="Roboto"/>
                <a:sym typeface="Roboto"/>
              </a:rPr>
              <a:t>#AndroidStudyJams</a:t>
            </a:r>
            <a:endParaRPr b="1" sz="2400">
              <a:solidFill>
                <a:srgbClr val="000000"/>
              </a:solidFill>
              <a:highlight>
                <a:srgbClr val="3DDC84"/>
              </a:highlight>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6"/>
          <p:cNvSpPr txBox="1"/>
          <p:nvPr>
            <p:ph type="title"/>
          </p:nvPr>
        </p:nvSpPr>
        <p:spPr>
          <a:xfrm>
            <a:off x="319425" y="818100"/>
            <a:ext cx="3884100" cy="3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Stay tuned for Session 2</a:t>
            </a:r>
            <a:endParaRPr/>
          </a:p>
        </p:txBody>
      </p:sp>
      <p:pic>
        <p:nvPicPr>
          <p:cNvPr id="436" name="Google Shape;436;p66"/>
          <p:cNvPicPr preferRelativeResize="0"/>
          <p:nvPr/>
        </p:nvPicPr>
        <p:blipFill rotWithShape="1">
          <a:blip r:embed="rId3">
            <a:alphaModFix/>
          </a:blip>
          <a:srcRect b="13703" l="0" r="0" t="0"/>
          <a:stretch/>
        </p:blipFill>
        <p:spPr>
          <a:xfrm>
            <a:off x="5908250" y="1858974"/>
            <a:ext cx="1812974" cy="2792200"/>
          </a:xfrm>
          <a:prstGeom prst="rect">
            <a:avLst/>
          </a:prstGeom>
          <a:noFill/>
          <a:ln>
            <a:noFill/>
          </a:ln>
        </p:spPr>
      </p:pic>
      <p:pic>
        <p:nvPicPr>
          <p:cNvPr id="437" name="Google Shape;437;p66"/>
          <p:cNvPicPr preferRelativeResize="0"/>
          <p:nvPr/>
        </p:nvPicPr>
        <p:blipFill rotWithShape="1">
          <a:blip r:embed="rId4">
            <a:alphaModFix/>
          </a:blip>
          <a:srcRect b="24322" l="22211" r="14847" t="0"/>
          <a:stretch/>
        </p:blipFill>
        <p:spPr>
          <a:xfrm>
            <a:off x="5385253" y="1286322"/>
            <a:ext cx="2798298" cy="33648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7"/>
          <p:cNvSpPr txBox="1"/>
          <p:nvPr/>
        </p:nvSpPr>
        <p:spPr>
          <a:xfrm>
            <a:off x="1383875" y="2834363"/>
            <a:ext cx="7412700" cy="10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Prior Programming Experience Track: Session 2</a:t>
            </a:r>
            <a:endParaRPr sz="2400">
              <a:solidFill>
                <a:srgbClr val="FFFFFF"/>
              </a:solidFill>
              <a:latin typeface="Roboto"/>
              <a:ea typeface="Roboto"/>
              <a:cs typeface="Roboto"/>
              <a:sym typeface="Roboto"/>
            </a:endParaRPr>
          </a:p>
        </p:txBody>
      </p:sp>
      <p:sp>
        <p:nvSpPr>
          <p:cNvPr id="443" name="Google Shape;443;p67"/>
          <p:cNvSpPr txBox="1"/>
          <p:nvPr/>
        </p:nvSpPr>
        <p:spPr>
          <a:xfrm>
            <a:off x="240875" y="1905638"/>
            <a:ext cx="8665800" cy="111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100">
                <a:solidFill>
                  <a:srgbClr val="FFFFFF"/>
                </a:solidFill>
                <a:latin typeface="Roboto"/>
                <a:ea typeface="Roboto"/>
                <a:cs typeface="Roboto"/>
                <a:sym typeface="Roboto"/>
              </a:rPr>
              <a:t>Android Study Jams</a:t>
            </a:r>
            <a:endParaRPr b="1" sz="4100">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8"/>
          <p:cNvSpPr txBox="1"/>
          <p:nvPr>
            <p:ph type="title"/>
          </p:nvPr>
        </p:nvSpPr>
        <p:spPr>
          <a:xfrm>
            <a:off x="300500" y="990000"/>
            <a:ext cx="56730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०"/>
            </a:pPr>
            <a:r>
              <a:rPr lang="en" sz="1800"/>
              <a:t>Programming experience in an OOP language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Comfortable with using an IDE</a:t>
            </a:r>
            <a:endParaRPr sz="1800"/>
          </a:p>
          <a:p>
            <a:pPr indent="0" lvl="0" marL="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Familiar with navigating GitHub</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Computer</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Internet connection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(Optional) Android device &amp; USB cable</a:t>
            </a:r>
            <a:endParaRPr sz="1800"/>
          </a:p>
          <a:p>
            <a:pPr indent="-228600" lvl="0" marL="457200" rtl="0" algn="l">
              <a:spcBef>
                <a:spcPts val="0"/>
              </a:spcBef>
              <a:spcAft>
                <a:spcPts val="0"/>
              </a:spcAft>
              <a:buNone/>
            </a:pPr>
            <a:r>
              <a:t/>
            </a:r>
            <a:endParaRPr sz="1800"/>
          </a:p>
        </p:txBody>
      </p:sp>
      <p:sp>
        <p:nvSpPr>
          <p:cNvPr id="449" name="Google Shape;449;p68"/>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p:txBody>
      </p:sp>
      <p:pic>
        <p:nvPicPr>
          <p:cNvPr id="450" name="Google Shape;450;p68"/>
          <p:cNvPicPr preferRelativeResize="0"/>
          <p:nvPr/>
        </p:nvPicPr>
        <p:blipFill>
          <a:blip r:embed="rId3">
            <a:alphaModFix/>
          </a:blip>
          <a:stretch>
            <a:fillRect/>
          </a:stretch>
        </p:blipFill>
        <p:spPr>
          <a:xfrm>
            <a:off x="4321474" y="2706125"/>
            <a:ext cx="4553500" cy="24373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9"/>
          <p:cNvSpPr/>
          <p:nvPr/>
        </p:nvSpPr>
        <p:spPr>
          <a:xfrm>
            <a:off x="4700" y="185225"/>
            <a:ext cx="3422400" cy="8049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9"/>
          <p:cNvSpPr txBox="1"/>
          <p:nvPr>
            <p:ph idx="2" type="title"/>
          </p:nvPr>
        </p:nvSpPr>
        <p:spPr>
          <a:xfrm>
            <a:off x="300500" y="257525"/>
            <a:ext cx="50418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Recap of Session 1</a:t>
            </a:r>
            <a:endParaRPr/>
          </a:p>
        </p:txBody>
      </p:sp>
      <p:sp>
        <p:nvSpPr>
          <p:cNvPr id="457" name="Google Shape;457;p69"/>
          <p:cNvSpPr txBox="1"/>
          <p:nvPr>
            <p:ph type="title"/>
          </p:nvPr>
        </p:nvSpPr>
        <p:spPr>
          <a:xfrm>
            <a:off x="300500" y="1523400"/>
            <a:ext cx="3000000" cy="8148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०"/>
            </a:pPr>
            <a:r>
              <a:rPr lang="en" sz="1900"/>
              <a:t>Functions</a:t>
            </a:r>
            <a:endParaRPr sz="1900"/>
          </a:p>
          <a:p>
            <a:pPr indent="-349250" lvl="0" marL="457200" rtl="0" algn="l">
              <a:lnSpc>
                <a:spcPct val="150000"/>
              </a:lnSpc>
              <a:spcBef>
                <a:spcPts val="0"/>
              </a:spcBef>
              <a:spcAft>
                <a:spcPts val="0"/>
              </a:spcAft>
              <a:buSzPts val="1900"/>
              <a:buChar char="०"/>
            </a:pPr>
            <a:r>
              <a:rPr lang="en" sz="1900"/>
              <a:t>Default and named arguments</a:t>
            </a:r>
            <a:endParaRPr sz="1900"/>
          </a:p>
          <a:p>
            <a:pPr indent="-349250" lvl="0" marL="457200" rtl="0" algn="l">
              <a:lnSpc>
                <a:spcPct val="150000"/>
              </a:lnSpc>
              <a:spcBef>
                <a:spcPts val="0"/>
              </a:spcBef>
              <a:spcAft>
                <a:spcPts val="0"/>
              </a:spcAft>
              <a:buSzPts val="1900"/>
              <a:buChar char="०"/>
            </a:pPr>
            <a:r>
              <a:rPr lang="en" sz="1900"/>
              <a:t>Strings</a:t>
            </a:r>
            <a:endParaRPr sz="1900"/>
          </a:p>
        </p:txBody>
      </p:sp>
      <p:sp>
        <p:nvSpPr>
          <p:cNvPr id="458" name="Google Shape;458;p69"/>
          <p:cNvSpPr txBox="1"/>
          <p:nvPr>
            <p:ph type="title"/>
          </p:nvPr>
        </p:nvSpPr>
        <p:spPr>
          <a:xfrm>
            <a:off x="2971700" y="1487050"/>
            <a:ext cx="2664000" cy="32535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Char char="०"/>
            </a:pPr>
            <a:r>
              <a:rPr lang="en" sz="1900">
                <a:solidFill>
                  <a:schemeClr val="dk1"/>
                </a:solidFill>
              </a:rPr>
              <a:t>Ranges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०"/>
            </a:pPr>
            <a:r>
              <a:rPr lang="en" sz="1900">
                <a:solidFill>
                  <a:schemeClr val="dk1"/>
                </a:solidFill>
              </a:rPr>
              <a:t>Null Safety</a:t>
            </a:r>
            <a:endParaRPr sz="1900">
              <a:solidFill>
                <a:schemeClr val="dk1"/>
              </a:solidFill>
            </a:endParaRPr>
          </a:p>
          <a:p>
            <a:pPr indent="-349250" lvl="0" marL="457200" rtl="0" algn="l">
              <a:lnSpc>
                <a:spcPct val="150000"/>
              </a:lnSpc>
              <a:spcBef>
                <a:spcPts val="0"/>
              </a:spcBef>
              <a:spcAft>
                <a:spcPts val="0"/>
              </a:spcAft>
              <a:buClr>
                <a:schemeClr val="dk1"/>
              </a:buClr>
              <a:buSzPts val="1900"/>
              <a:buChar char="०"/>
            </a:pPr>
            <a:r>
              <a:rPr lang="en" sz="1900">
                <a:solidFill>
                  <a:schemeClr val="dk1"/>
                </a:solidFill>
              </a:rPr>
              <a:t>Lambdas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०"/>
            </a:pPr>
            <a:r>
              <a:rPr lang="en" sz="1900">
                <a:solidFill>
                  <a:schemeClr val="dk1"/>
                </a:solidFill>
              </a:rPr>
              <a:t>Classes</a:t>
            </a:r>
            <a:endParaRPr sz="1900">
              <a:solidFill>
                <a:schemeClr val="dk1"/>
              </a:solidFill>
            </a:endParaRPr>
          </a:p>
        </p:txBody>
      </p:sp>
      <p:sp>
        <p:nvSpPr>
          <p:cNvPr id="459" name="Google Shape;459;p69"/>
          <p:cNvSpPr txBox="1"/>
          <p:nvPr/>
        </p:nvSpPr>
        <p:spPr>
          <a:xfrm>
            <a:off x="5342300" y="1487050"/>
            <a:ext cx="3000000" cy="30000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Char char="०"/>
            </a:pPr>
            <a:r>
              <a:rPr lang="en" sz="1900">
                <a:solidFill>
                  <a:schemeClr val="dk1"/>
                </a:solidFill>
                <a:latin typeface="Roboto Medium"/>
                <a:ea typeface="Roboto Medium"/>
                <a:cs typeface="Roboto Medium"/>
                <a:sym typeface="Roboto Medium"/>
              </a:rPr>
              <a:t>Collections</a:t>
            </a:r>
            <a:endParaRPr sz="1900">
              <a:solidFill>
                <a:schemeClr val="dk1"/>
              </a:solidFill>
              <a:latin typeface="Roboto Medium"/>
              <a:ea typeface="Roboto Medium"/>
              <a:cs typeface="Roboto Medium"/>
              <a:sym typeface="Roboto Medium"/>
            </a:endParaRPr>
          </a:p>
          <a:p>
            <a:pPr indent="-349250" lvl="0" marL="457200" rtl="0" algn="l">
              <a:lnSpc>
                <a:spcPct val="150000"/>
              </a:lnSpc>
              <a:spcBef>
                <a:spcPts val="0"/>
              </a:spcBef>
              <a:spcAft>
                <a:spcPts val="0"/>
              </a:spcAft>
              <a:buClr>
                <a:schemeClr val="dk1"/>
              </a:buClr>
              <a:buSzPts val="1900"/>
              <a:buChar char="०"/>
            </a:pPr>
            <a:r>
              <a:rPr lang="en" sz="1900">
                <a:solidFill>
                  <a:schemeClr val="dk1"/>
                </a:solidFill>
                <a:latin typeface="Roboto Medium"/>
                <a:ea typeface="Roboto Medium"/>
                <a:cs typeface="Roboto Medium"/>
                <a:sym typeface="Roboto Medium"/>
              </a:rPr>
              <a:t>Filter</a:t>
            </a:r>
            <a:endParaRPr sz="1900">
              <a:solidFill>
                <a:schemeClr val="dk1"/>
              </a:solidFill>
              <a:latin typeface="Roboto Medium"/>
              <a:ea typeface="Roboto Medium"/>
              <a:cs typeface="Roboto Medium"/>
              <a:sym typeface="Roboto Medium"/>
            </a:endParaRPr>
          </a:p>
          <a:p>
            <a:pPr indent="-349250" lvl="0" marL="457200" rtl="0" algn="l">
              <a:lnSpc>
                <a:spcPct val="150000"/>
              </a:lnSpc>
              <a:spcBef>
                <a:spcPts val="0"/>
              </a:spcBef>
              <a:spcAft>
                <a:spcPts val="0"/>
              </a:spcAft>
              <a:buClr>
                <a:schemeClr val="dk1"/>
              </a:buClr>
              <a:buSzPts val="1900"/>
              <a:buChar char="०"/>
            </a:pPr>
            <a:r>
              <a:rPr lang="en" sz="1900">
                <a:solidFill>
                  <a:schemeClr val="dk1"/>
                </a:solidFill>
                <a:latin typeface="Roboto Medium"/>
                <a:ea typeface="Roboto Medium"/>
                <a:cs typeface="Roboto Medium"/>
                <a:sym typeface="Roboto Medium"/>
              </a:rPr>
              <a:t>Map</a:t>
            </a:r>
            <a:endParaRPr sz="1900">
              <a:solidFill>
                <a:schemeClr val="dk1"/>
              </a:solidFill>
              <a:latin typeface="Roboto Medium"/>
              <a:ea typeface="Roboto Medium"/>
              <a:cs typeface="Roboto Medium"/>
              <a:sym typeface="Roboto Medium"/>
            </a:endParaRPr>
          </a:p>
          <a:p>
            <a:pPr indent="-349250" lvl="0" marL="457200" rtl="0" algn="l">
              <a:lnSpc>
                <a:spcPct val="150000"/>
              </a:lnSpc>
              <a:spcBef>
                <a:spcPts val="0"/>
              </a:spcBef>
              <a:spcAft>
                <a:spcPts val="0"/>
              </a:spcAft>
              <a:buClr>
                <a:schemeClr val="dk1"/>
              </a:buClr>
              <a:buSzPts val="1900"/>
              <a:buChar char="०"/>
            </a:pPr>
            <a:r>
              <a:rPr lang="en" sz="1900">
                <a:solidFill>
                  <a:schemeClr val="dk1"/>
                </a:solidFill>
                <a:latin typeface="Roboto Medium"/>
                <a:ea typeface="Roboto Medium"/>
                <a:cs typeface="Roboto Medium"/>
                <a:sym typeface="Roboto Medium"/>
              </a:rPr>
              <a:t>Extension functions</a:t>
            </a:r>
            <a:endParaRPr sz="1900">
              <a:solidFill>
                <a:schemeClr val="dk1"/>
              </a:solidFill>
              <a:latin typeface="Roboto Medium"/>
              <a:ea typeface="Roboto Medium"/>
              <a:cs typeface="Roboto Medium"/>
              <a:sym typeface="Roboto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0"/>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p>
            <a:pPr indent="0" lvl="0" marL="0" rtl="0" algn="ctr">
              <a:spcBef>
                <a:spcPts val="0"/>
              </a:spcBef>
              <a:spcAft>
                <a:spcPts val="2000"/>
              </a:spcAft>
              <a:buNone/>
            </a:pPr>
            <a:r>
              <a:rPr lang="en"/>
              <a:t>Why are you interested in building Android apps?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00500" y="990000"/>
            <a:ext cx="56730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०"/>
            </a:pPr>
            <a:r>
              <a:rPr lang="en" sz="1800"/>
              <a:t>Programming experience in an OOP language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Computer</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Internet connection</a:t>
            </a:r>
            <a:endParaRPr sz="1800"/>
          </a:p>
        </p:txBody>
      </p:sp>
      <p:sp>
        <p:nvSpPr>
          <p:cNvPr id="197" name="Google Shape;197;p35"/>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p:txBody>
      </p:sp>
      <p:pic>
        <p:nvPicPr>
          <p:cNvPr id="198" name="Google Shape;198;p35"/>
          <p:cNvPicPr preferRelativeResize="0"/>
          <p:nvPr/>
        </p:nvPicPr>
        <p:blipFill>
          <a:blip r:embed="rId3">
            <a:alphaModFix/>
          </a:blip>
          <a:stretch>
            <a:fillRect/>
          </a:stretch>
        </p:blipFill>
        <p:spPr>
          <a:xfrm>
            <a:off x="4321474" y="2706125"/>
            <a:ext cx="4553500" cy="24373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71"/>
          <p:cNvPicPr preferRelativeResize="0"/>
          <p:nvPr/>
        </p:nvPicPr>
        <p:blipFill rotWithShape="1">
          <a:blip r:embed="rId3">
            <a:alphaModFix/>
          </a:blip>
          <a:srcRect b="0" l="0" r="53795" t="0"/>
          <a:stretch/>
        </p:blipFill>
        <p:spPr>
          <a:xfrm>
            <a:off x="3505712" y="2029056"/>
            <a:ext cx="2078875" cy="4029419"/>
          </a:xfrm>
          <a:prstGeom prst="rect">
            <a:avLst/>
          </a:prstGeom>
          <a:noFill/>
          <a:ln>
            <a:noFill/>
          </a:ln>
        </p:spPr>
      </p:pic>
      <p:pic>
        <p:nvPicPr>
          <p:cNvPr id="470" name="Google Shape;470;p71"/>
          <p:cNvPicPr preferRelativeResize="0"/>
          <p:nvPr/>
        </p:nvPicPr>
        <p:blipFill rotWithShape="1">
          <a:blip r:embed="rId3">
            <a:alphaModFix/>
          </a:blip>
          <a:srcRect b="0" l="0" r="53795" t="0"/>
          <a:stretch/>
        </p:blipFill>
        <p:spPr>
          <a:xfrm>
            <a:off x="1067112" y="2029056"/>
            <a:ext cx="2078875" cy="4029419"/>
          </a:xfrm>
          <a:prstGeom prst="rect">
            <a:avLst/>
          </a:prstGeom>
          <a:noFill/>
          <a:ln>
            <a:noFill/>
          </a:ln>
        </p:spPr>
      </p:pic>
      <p:pic>
        <p:nvPicPr>
          <p:cNvPr id="471" name="Google Shape;471;p71"/>
          <p:cNvPicPr preferRelativeResize="0"/>
          <p:nvPr/>
        </p:nvPicPr>
        <p:blipFill rotWithShape="1">
          <a:blip r:embed="rId3">
            <a:alphaModFix/>
          </a:blip>
          <a:srcRect b="0" l="0" r="53795" t="0"/>
          <a:stretch/>
        </p:blipFill>
        <p:spPr>
          <a:xfrm>
            <a:off x="5930525" y="2029056"/>
            <a:ext cx="2078875" cy="4029419"/>
          </a:xfrm>
          <a:prstGeom prst="rect">
            <a:avLst/>
          </a:prstGeom>
          <a:noFill/>
          <a:ln>
            <a:noFill/>
          </a:ln>
        </p:spPr>
      </p:pic>
      <p:pic>
        <p:nvPicPr>
          <p:cNvPr id="472" name="Google Shape;472;p71"/>
          <p:cNvPicPr preferRelativeResize="0"/>
          <p:nvPr/>
        </p:nvPicPr>
        <p:blipFill>
          <a:blip r:embed="rId4">
            <a:alphaModFix/>
          </a:blip>
          <a:stretch>
            <a:fillRect/>
          </a:stretch>
        </p:blipFill>
        <p:spPr>
          <a:xfrm>
            <a:off x="1215625" y="2353969"/>
            <a:ext cx="1812974" cy="3235658"/>
          </a:xfrm>
          <a:prstGeom prst="rect">
            <a:avLst/>
          </a:prstGeom>
          <a:noFill/>
          <a:ln>
            <a:noFill/>
          </a:ln>
        </p:spPr>
      </p:pic>
      <p:pic>
        <p:nvPicPr>
          <p:cNvPr id="473" name="Google Shape;473;p71"/>
          <p:cNvPicPr preferRelativeResize="0"/>
          <p:nvPr/>
        </p:nvPicPr>
        <p:blipFill>
          <a:blip r:embed="rId5">
            <a:alphaModFix/>
          </a:blip>
          <a:stretch>
            <a:fillRect/>
          </a:stretch>
        </p:blipFill>
        <p:spPr>
          <a:xfrm>
            <a:off x="3647625" y="2360275"/>
            <a:ext cx="1812975" cy="3142225"/>
          </a:xfrm>
          <a:prstGeom prst="rect">
            <a:avLst/>
          </a:prstGeom>
          <a:noFill/>
          <a:ln>
            <a:noFill/>
          </a:ln>
        </p:spPr>
      </p:pic>
      <p:pic>
        <p:nvPicPr>
          <p:cNvPr id="474" name="Google Shape;474;p71"/>
          <p:cNvPicPr preferRelativeResize="0"/>
          <p:nvPr/>
        </p:nvPicPr>
        <p:blipFill>
          <a:blip r:embed="rId6">
            <a:alphaModFix/>
          </a:blip>
          <a:stretch>
            <a:fillRect/>
          </a:stretch>
        </p:blipFill>
        <p:spPr>
          <a:xfrm>
            <a:off x="6079625" y="2360270"/>
            <a:ext cx="1812975" cy="3223058"/>
          </a:xfrm>
          <a:prstGeom prst="rect">
            <a:avLst/>
          </a:prstGeom>
          <a:noFill/>
          <a:ln>
            <a:noFill/>
          </a:ln>
        </p:spPr>
      </p:pic>
      <p:sp>
        <p:nvSpPr>
          <p:cNvPr id="475" name="Google Shape;475;p71"/>
          <p:cNvSpPr txBox="1"/>
          <p:nvPr>
            <p:ph idx="2" type="title"/>
          </p:nvPr>
        </p:nvSpPr>
        <p:spPr>
          <a:xfrm>
            <a:off x="300500" y="257525"/>
            <a:ext cx="8461800" cy="7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Apps You’ll Build</a:t>
            </a:r>
            <a:endParaRPr/>
          </a:p>
        </p:txBody>
      </p:sp>
      <p:sp>
        <p:nvSpPr>
          <p:cNvPr id="476" name="Google Shape;476;p71"/>
          <p:cNvSpPr txBox="1"/>
          <p:nvPr>
            <p:ph type="title"/>
          </p:nvPr>
        </p:nvSpPr>
        <p:spPr>
          <a:xfrm>
            <a:off x="1198125" y="1225150"/>
            <a:ext cx="17874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Dice Roller App</a:t>
            </a:r>
            <a:endParaRPr sz="1600"/>
          </a:p>
        </p:txBody>
      </p:sp>
      <p:sp>
        <p:nvSpPr>
          <p:cNvPr id="477" name="Google Shape;477;p71"/>
          <p:cNvSpPr txBox="1"/>
          <p:nvPr>
            <p:ph idx="4" type="title"/>
          </p:nvPr>
        </p:nvSpPr>
        <p:spPr>
          <a:xfrm>
            <a:off x="3637725" y="1225150"/>
            <a:ext cx="17874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About Me App</a:t>
            </a:r>
            <a:endParaRPr sz="1600"/>
          </a:p>
        </p:txBody>
      </p:sp>
      <p:sp>
        <p:nvSpPr>
          <p:cNvPr id="478" name="Google Shape;478;p71"/>
          <p:cNvSpPr txBox="1"/>
          <p:nvPr>
            <p:ph idx="6" type="title"/>
          </p:nvPr>
        </p:nvSpPr>
        <p:spPr>
          <a:xfrm>
            <a:off x="6077325" y="1225150"/>
            <a:ext cx="17874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ColorMyViews App</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aphicFrame>
        <p:nvGraphicFramePr>
          <p:cNvPr id="483" name="Google Shape;483;p72"/>
          <p:cNvGraphicFramePr/>
          <p:nvPr/>
        </p:nvGraphicFramePr>
        <p:xfrm>
          <a:off x="4576735" y="1108439"/>
          <a:ext cx="3000000" cy="3000000"/>
        </p:xfrm>
        <a:graphic>
          <a:graphicData uri="http://schemas.openxmlformats.org/drawingml/2006/table">
            <a:tbl>
              <a:tblPr>
                <a:noFill/>
                <a:tableStyleId>{69014D76-53B5-45D4-88D8-CF8B5FEF9601}</a:tableStyleId>
              </a:tblPr>
              <a:tblGrid>
                <a:gridCol w="2688850"/>
                <a:gridCol w="1374600"/>
              </a:tblGrid>
              <a:tr h="426275">
                <a:tc>
                  <a:txBody>
                    <a:bodyPr/>
                    <a:lstStyle/>
                    <a:p>
                      <a:pPr indent="0" lvl="0" marL="0" rtl="0" algn="l">
                        <a:spcBef>
                          <a:spcPts val="0"/>
                        </a:spcBef>
                        <a:spcAft>
                          <a:spcPts val="0"/>
                        </a:spcAft>
                        <a:buNone/>
                      </a:pPr>
                      <a:r>
                        <a:rPr b="1" lang="en">
                          <a:latin typeface="Roboto"/>
                          <a:ea typeface="Roboto"/>
                          <a:cs typeface="Roboto"/>
                          <a:sym typeface="Roboto"/>
                        </a:rPr>
                        <a:t>TOPIC</a:t>
                      </a:r>
                      <a:endParaRPr b="1">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3DDC84"/>
                    </a:solidFill>
                  </a:tcPr>
                </a:tc>
                <a:tc>
                  <a:txBody>
                    <a:bodyPr/>
                    <a:lstStyle/>
                    <a:p>
                      <a:pPr indent="0" lvl="0" marL="0" rtl="0" algn="r">
                        <a:spcBef>
                          <a:spcPts val="0"/>
                        </a:spcBef>
                        <a:spcAft>
                          <a:spcPts val="0"/>
                        </a:spcAft>
                        <a:buNone/>
                      </a:pPr>
                      <a:r>
                        <a:rPr b="1" lang="en">
                          <a:latin typeface="Roboto"/>
                          <a:ea typeface="Roboto"/>
                          <a:cs typeface="Roboto"/>
                          <a:sym typeface="Roboto"/>
                        </a:rPr>
                        <a:t>TIME</a:t>
                      </a:r>
                      <a:endParaRPr b="1">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3DDC84"/>
                    </a:solidFill>
                  </a:tcPr>
                </a:tc>
              </a:tr>
              <a:tr h="417975">
                <a:tc>
                  <a:txBody>
                    <a:bodyPr/>
                    <a:lstStyle/>
                    <a:p>
                      <a:pPr indent="0" lvl="0" marL="0" rtl="0" algn="l">
                        <a:spcBef>
                          <a:spcPts val="0"/>
                        </a:spcBef>
                        <a:spcAft>
                          <a:spcPts val="0"/>
                        </a:spcAft>
                        <a:buNone/>
                      </a:pPr>
                      <a:r>
                        <a:rPr lang="en">
                          <a:latin typeface="Roboto"/>
                          <a:ea typeface="Roboto"/>
                          <a:cs typeface="Roboto"/>
                          <a:sym typeface="Roboto"/>
                        </a:rPr>
                        <a:t>Presentation</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latin typeface="Roboto"/>
                          <a:ea typeface="Roboto"/>
                          <a:cs typeface="Roboto"/>
                          <a:sym typeface="Roboto"/>
                        </a:rPr>
                        <a:t>12:00 - 12:15</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latin typeface="Roboto"/>
                          <a:ea typeface="Roboto"/>
                          <a:cs typeface="Roboto"/>
                          <a:sym typeface="Roboto"/>
                        </a:rPr>
                        <a:t>Pathway </a:t>
                      </a:r>
                      <a:r>
                        <a:rPr lang="en">
                          <a:latin typeface="Roboto"/>
                          <a:ea typeface="Roboto"/>
                          <a:cs typeface="Roboto"/>
                          <a:sym typeface="Roboto"/>
                        </a:rPr>
                        <a:t>1</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12:15 - 1:00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16475">
                <a:tc>
                  <a:txBody>
                    <a:bodyPr/>
                    <a:lstStyle/>
                    <a:p>
                      <a:pPr indent="0" lvl="0" marL="0" rtl="0" algn="l">
                        <a:spcBef>
                          <a:spcPts val="0"/>
                        </a:spcBef>
                        <a:spcAft>
                          <a:spcPts val="0"/>
                        </a:spcAft>
                        <a:buNone/>
                      </a:pPr>
                      <a:r>
                        <a:rPr lang="en">
                          <a:latin typeface="Roboto"/>
                          <a:ea typeface="Roboto"/>
                          <a:cs typeface="Roboto"/>
                          <a:sym typeface="Roboto"/>
                        </a:rPr>
                        <a:t>Break</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1:00- 1:15</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Pathway 2</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1:15 - 2:00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16475">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Pathway 3</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t>2:00 - 3:00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Celebrate</a:t>
                      </a:r>
                      <a:endParaRPr>
                        <a:solidFill>
                          <a:schemeClr val="dk1"/>
                        </a:solidFill>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bl>
          </a:graphicData>
        </a:graphic>
      </p:graphicFrame>
      <p:sp>
        <p:nvSpPr>
          <p:cNvPr id="484" name="Google Shape;484;p72"/>
          <p:cNvSpPr txBox="1"/>
          <p:nvPr>
            <p:ph idx="4" type="title"/>
          </p:nvPr>
        </p:nvSpPr>
        <p:spPr>
          <a:xfrm>
            <a:off x="300575"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Schedule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3"/>
          <p:cNvSpPr txBox="1"/>
          <p:nvPr>
            <p:ph type="title"/>
          </p:nvPr>
        </p:nvSpPr>
        <p:spPr>
          <a:xfrm>
            <a:off x="286950" y="22842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Overview</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4"/>
          <p:cNvSpPr txBox="1"/>
          <p:nvPr>
            <p:ph idx="3" type="title"/>
          </p:nvPr>
        </p:nvSpPr>
        <p:spPr>
          <a:xfrm>
            <a:off x="298800" y="19966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Android Studio</a:t>
            </a:r>
            <a:endParaRPr/>
          </a:p>
        </p:txBody>
      </p:sp>
      <p:pic>
        <p:nvPicPr>
          <p:cNvPr id="495" name="Google Shape;495;p74"/>
          <p:cNvPicPr preferRelativeResize="0"/>
          <p:nvPr/>
        </p:nvPicPr>
        <p:blipFill rotWithShape="1">
          <a:blip r:embed="rId3">
            <a:alphaModFix/>
          </a:blip>
          <a:srcRect b="0" l="0" r="1400" t="0"/>
          <a:stretch/>
        </p:blipFill>
        <p:spPr>
          <a:xfrm>
            <a:off x="3982690" y="684236"/>
            <a:ext cx="5832094" cy="3446465"/>
          </a:xfrm>
          <a:prstGeom prst="rect">
            <a:avLst/>
          </a:prstGeom>
          <a:noFill/>
          <a:ln>
            <a:noFill/>
          </a:ln>
        </p:spPr>
      </p:pic>
      <p:pic>
        <p:nvPicPr>
          <p:cNvPr id="496" name="Google Shape;496;p74"/>
          <p:cNvPicPr preferRelativeResize="0"/>
          <p:nvPr/>
        </p:nvPicPr>
        <p:blipFill>
          <a:blip r:embed="rId4">
            <a:alphaModFix/>
          </a:blip>
          <a:stretch>
            <a:fillRect/>
          </a:stretch>
        </p:blipFill>
        <p:spPr>
          <a:xfrm>
            <a:off x="2649662" y="27807"/>
            <a:ext cx="8510524" cy="5143261"/>
          </a:xfrm>
          <a:prstGeom prst="rect">
            <a:avLst/>
          </a:prstGeom>
          <a:noFill/>
          <a:ln>
            <a:noFill/>
          </a:ln>
        </p:spPr>
      </p:pic>
      <p:pic>
        <p:nvPicPr>
          <p:cNvPr id="497" name="Google Shape;497;p74"/>
          <p:cNvPicPr preferRelativeResize="0"/>
          <p:nvPr/>
        </p:nvPicPr>
        <p:blipFill>
          <a:blip r:embed="rId5">
            <a:alphaModFix/>
          </a:blip>
          <a:stretch>
            <a:fillRect/>
          </a:stretch>
        </p:blipFill>
        <p:spPr>
          <a:xfrm>
            <a:off x="2488249" y="1853799"/>
            <a:ext cx="663049" cy="744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75"/>
          <p:cNvPicPr preferRelativeResize="0"/>
          <p:nvPr/>
        </p:nvPicPr>
        <p:blipFill>
          <a:blip r:embed="rId3">
            <a:alphaModFix/>
          </a:blip>
          <a:stretch>
            <a:fillRect/>
          </a:stretch>
        </p:blipFill>
        <p:spPr>
          <a:xfrm>
            <a:off x="5399799" y="571378"/>
            <a:ext cx="2321151" cy="4080300"/>
          </a:xfrm>
          <a:prstGeom prst="rect">
            <a:avLst/>
          </a:prstGeom>
          <a:noFill/>
          <a:ln>
            <a:noFill/>
          </a:ln>
        </p:spPr>
      </p:pic>
      <p:sp>
        <p:nvSpPr>
          <p:cNvPr id="503" name="Google Shape;503;p75"/>
          <p:cNvSpPr txBox="1"/>
          <p:nvPr>
            <p:ph idx="4294967295" type="title"/>
          </p:nvPr>
        </p:nvSpPr>
        <p:spPr>
          <a:xfrm>
            <a:off x="300500" y="1998000"/>
            <a:ext cx="42732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Android Emulator</a:t>
            </a:r>
            <a:endParaRPr b="1" sz="24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6"/>
          <p:cNvPicPr preferRelativeResize="0"/>
          <p:nvPr/>
        </p:nvPicPr>
        <p:blipFill>
          <a:blip r:embed="rId3">
            <a:alphaModFix/>
          </a:blip>
          <a:stretch>
            <a:fillRect/>
          </a:stretch>
        </p:blipFill>
        <p:spPr>
          <a:xfrm>
            <a:off x="4006800" y="0"/>
            <a:ext cx="5143500" cy="5143500"/>
          </a:xfrm>
          <a:prstGeom prst="rect">
            <a:avLst/>
          </a:prstGeom>
          <a:noFill/>
          <a:ln>
            <a:noFill/>
          </a:ln>
        </p:spPr>
      </p:pic>
      <p:sp>
        <p:nvSpPr>
          <p:cNvPr id="509" name="Google Shape;509;p76"/>
          <p:cNvSpPr/>
          <p:nvPr/>
        </p:nvSpPr>
        <p:spPr>
          <a:xfrm>
            <a:off x="4728525" y="1971675"/>
            <a:ext cx="670800" cy="1028700"/>
          </a:xfrm>
          <a:prstGeom prst="rect">
            <a:avLst/>
          </a:prstGeom>
          <a:solidFill>
            <a:srgbClr val="3DDC84"/>
          </a:solidFill>
          <a:ln cap="flat" cmpd="sng" w="9525">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6"/>
          <p:cNvSpPr/>
          <p:nvPr/>
        </p:nvSpPr>
        <p:spPr>
          <a:xfrm>
            <a:off x="6063050" y="1661150"/>
            <a:ext cx="2181900" cy="1613700"/>
          </a:xfrm>
          <a:prstGeom prst="rect">
            <a:avLst/>
          </a:prstGeom>
          <a:solidFill>
            <a:srgbClr val="3DDC84"/>
          </a:solidFill>
          <a:ln cap="flat" cmpd="sng" w="9525">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6"/>
          <p:cNvSpPr/>
          <p:nvPr/>
        </p:nvSpPr>
        <p:spPr>
          <a:xfrm>
            <a:off x="4785375" y="2031675"/>
            <a:ext cx="557100" cy="1458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6"/>
          <p:cNvSpPr/>
          <p:nvPr/>
        </p:nvSpPr>
        <p:spPr>
          <a:xfrm>
            <a:off x="4785375" y="2237350"/>
            <a:ext cx="557100" cy="2916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6"/>
          <p:cNvSpPr/>
          <p:nvPr/>
        </p:nvSpPr>
        <p:spPr>
          <a:xfrm>
            <a:off x="4785375" y="2629800"/>
            <a:ext cx="557100" cy="2916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6"/>
          <p:cNvSpPr/>
          <p:nvPr/>
        </p:nvSpPr>
        <p:spPr>
          <a:xfrm>
            <a:off x="6137138" y="1738300"/>
            <a:ext cx="2033700" cy="2334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6"/>
          <p:cNvSpPr/>
          <p:nvPr/>
        </p:nvSpPr>
        <p:spPr>
          <a:xfrm>
            <a:off x="6137138" y="2658900"/>
            <a:ext cx="2033700" cy="5361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6"/>
          <p:cNvSpPr/>
          <p:nvPr/>
        </p:nvSpPr>
        <p:spPr>
          <a:xfrm>
            <a:off x="6137138" y="2047250"/>
            <a:ext cx="293400" cy="5361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6"/>
          <p:cNvSpPr/>
          <p:nvPr/>
        </p:nvSpPr>
        <p:spPr>
          <a:xfrm>
            <a:off x="6494338" y="2047250"/>
            <a:ext cx="293400" cy="5361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6"/>
          <p:cNvSpPr/>
          <p:nvPr/>
        </p:nvSpPr>
        <p:spPr>
          <a:xfrm>
            <a:off x="6851525" y="2047250"/>
            <a:ext cx="293400" cy="5361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6"/>
          <p:cNvSpPr/>
          <p:nvPr/>
        </p:nvSpPr>
        <p:spPr>
          <a:xfrm>
            <a:off x="7193500" y="2047250"/>
            <a:ext cx="293400" cy="5361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6"/>
          <p:cNvSpPr/>
          <p:nvPr/>
        </p:nvSpPr>
        <p:spPr>
          <a:xfrm>
            <a:off x="7535475" y="2047250"/>
            <a:ext cx="293400" cy="5361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6"/>
          <p:cNvSpPr/>
          <p:nvPr/>
        </p:nvSpPr>
        <p:spPr>
          <a:xfrm>
            <a:off x="7877450" y="2047250"/>
            <a:ext cx="293400" cy="536100"/>
          </a:xfrm>
          <a:prstGeom prst="rect">
            <a:avLst/>
          </a:prstGeom>
          <a:solidFill>
            <a:srgbClr val="3DDC84"/>
          </a:solidFill>
          <a:ln cap="flat" cmpd="sng" w="19050">
            <a:solidFill>
              <a:srgbClr val="39C7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6"/>
          <p:cNvSpPr txBox="1"/>
          <p:nvPr>
            <p:ph idx="4294967295" type="title"/>
          </p:nvPr>
        </p:nvSpPr>
        <p:spPr>
          <a:xfrm>
            <a:off x="300500" y="1976850"/>
            <a:ext cx="2548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Layouts</a:t>
            </a:r>
            <a:endParaRPr b="1" sz="24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7"/>
          <p:cNvSpPr txBox="1"/>
          <p:nvPr>
            <p:ph idx="4294967295" type="title"/>
          </p:nvPr>
        </p:nvSpPr>
        <p:spPr>
          <a:xfrm>
            <a:off x="1502925" y="1529950"/>
            <a:ext cx="17874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TextView</a:t>
            </a:r>
            <a:endParaRPr b="1" sz="1800">
              <a:latin typeface="Roboto"/>
              <a:ea typeface="Roboto"/>
              <a:cs typeface="Roboto"/>
              <a:sym typeface="Roboto"/>
            </a:endParaRPr>
          </a:p>
        </p:txBody>
      </p:sp>
      <p:sp>
        <p:nvSpPr>
          <p:cNvPr id="528" name="Google Shape;528;p77"/>
          <p:cNvSpPr txBox="1"/>
          <p:nvPr>
            <p:ph idx="4294967295" type="title"/>
          </p:nvPr>
        </p:nvSpPr>
        <p:spPr>
          <a:xfrm>
            <a:off x="3942525" y="1529950"/>
            <a:ext cx="17874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ImageView</a:t>
            </a:r>
            <a:endParaRPr b="1" sz="1800">
              <a:latin typeface="Roboto"/>
              <a:ea typeface="Roboto"/>
              <a:cs typeface="Roboto"/>
              <a:sym typeface="Roboto"/>
            </a:endParaRPr>
          </a:p>
        </p:txBody>
      </p:sp>
      <p:sp>
        <p:nvSpPr>
          <p:cNvPr id="529" name="Google Shape;529;p77"/>
          <p:cNvSpPr txBox="1"/>
          <p:nvPr>
            <p:ph idx="4294967295" type="title"/>
          </p:nvPr>
        </p:nvSpPr>
        <p:spPr>
          <a:xfrm>
            <a:off x="6458325" y="1529950"/>
            <a:ext cx="17874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Button</a:t>
            </a:r>
            <a:endParaRPr b="1" sz="1800">
              <a:latin typeface="Roboto"/>
              <a:ea typeface="Roboto"/>
              <a:cs typeface="Roboto"/>
              <a:sym typeface="Roboto"/>
            </a:endParaRPr>
          </a:p>
        </p:txBody>
      </p:sp>
      <p:sp>
        <p:nvSpPr>
          <p:cNvPr id="530" name="Google Shape;530;p77"/>
          <p:cNvSpPr txBox="1"/>
          <p:nvPr/>
        </p:nvSpPr>
        <p:spPr>
          <a:xfrm>
            <a:off x="1245850" y="2741738"/>
            <a:ext cx="19353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D85C6"/>
                </a:solidFill>
                <a:latin typeface="Roboto Medium"/>
                <a:ea typeface="Roboto Medium"/>
                <a:cs typeface="Roboto Medium"/>
                <a:sym typeface="Roboto Medium"/>
              </a:rPr>
              <a:t>Hello Android!</a:t>
            </a:r>
            <a:endParaRPr sz="2000">
              <a:solidFill>
                <a:srgbClr val="3D85C6"/>
              </a:solidFill>
              <a:latin typeface="Roboto Medium"/>
              <a:ea typeface="Roboto Medium"/>
              <a:cs typeface="Roboto Medium"/>
              <a:sym typeface="Roboto Medium"/>
            </a:endParaRPr>
          </a:p>
        </p:txBody>
      </p:sp>
      <p:pic>
        <p:nvPicPr>
          <p:cNvPr id="531" name="Google Shape;531;p77"/>
          <p:cNvPicPr preferRelativeResize="0"/>
          <p:nvPr/>
        </p:nvPicPr>
        <p:blipFill>
          <a:blip r:embed="rId3">
            <a:alphaModFix/>
          </a:blip>
          <a:stretch>
            <a:fillRect/>
          </a:stretch>
        </p:blipFill>
        <p:spPr>
          <a:xfrm>
            <a:off x="3509450" y="2274338"/>
            <a:ext cx="2242700" cy="1363200"/>
          </a:xfrm>
          <a:prstGeom prst="rect">
            <a:avLst/>
          </a:prstGeom>
          <a:noFill/>
          <a:ln>
            <a:noFill/>
          </a:ln>
        </p:spPr>
      </p:pic>
      <p:pic>
        <p:nvPicPr>
          <p:cNvPr id="532" name="Google Shape;532;p77"/>
          <p:cNvPicPr preferRelativeResize="0"/>
          <p:nvPr/>
        </p:nvPicPr>
        <p:blipFill>
          <a:blip r:embed="rId4">
            <a:alphaModFix/>
          </a:blip>
          <a:stretch>
            <a:fillRect/>
          </a:stretch>
        </p:blipFill>
        <p:spPr>
          <a:xfrm>
            <a:off x="6003312" y="2434375"/>
            <a:ext cx="1935434" cy="1043125"/>
          </a:xfrm>
          <a:prstGeom prst="rect">
            <a:avLst/>
          </a:prstGeom>
          <a:noFill/>
          <a:ln>
            <a:noFill/>
          </a:ln>
        </p:spPr>
      </p:pic>
      <p:sp>
        <p:nvSpPr>
          <p:cNvPr id="533" name="Google Shape;533;p77"/>
          <p:cNvSpPr txBox="1"/>
          <p:nvPr>
            <p:ph idx="4294967295" type="title"/>
          </p:nvPr>
        </p:nvSpPr>
        <p:spPr>
          <a:xfrm>
            <a:off x="4032600" y="523723"/>
            <a:ext cx="846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Views</a:t>
            </a:r>
            <a:endParaRPr b="1" sz="24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8"/>
          <p:cNvSpPr/>
          <p:nvPr/>
        </p:nvSpPr>
        <p:spPr>
          <a:xfrm>
            <a:off x="654875" y="2105313"/>
            <a:ext cx="2273700" cy="177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39" name="Google Shape;539;p78"/>
          <p:cNvSpPr txBox="1"/>
          <p:nvPr/>
        </p:nvSpPr>
        <p:spPr>
          <a:xfrm>
            <a:off x="654875" y="1493513"/>
            <a:ext cx="22737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FrameLayout</a:t>
            </a:r>
            <a:endParaRPr b="1" sz="1800">
              <a:latin typeface="Roboto"/>
              <a:ea typeface="Roboto"/>
              <a:cs typeface="Roboto"/>
              <a:sym typeface="Roboto"/>
            </a:endParaRPr>
          </a:p>
        </p:txBody>
      </p:sp>
      <p:sp>
        <p:nvSpPr>
          <p:cNvPr id="540" name="Google Shape;540;p78"/>
          <p:cNvSpPr txBox="1"/>
          <p:nvPr/>
        </p:nvSpPr>
        <p:spPr>
          <a:xfrm>
            <a:off x="1135950" y="2649413"/>
            <a:ext cx="1214400" cy="408000"/>
          </a:xfrm>
          <a:prstGeom prst="rect">
            <a:avLst/>
          </a:prstGeom>
          <a:solidFill>
            <a:srgbClr val="3DDC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TextView</a:t>
            </a:r>
            <a:endParaRPr>
              <a:latin typeface="Roboto"/>
              <a:ea typeface="Roboto"/>
              <a:cs typeface="Roboto"/>
              <a:sym typeface="Roboto"/>
            </a:endParaRPr>
          </a:p>
        </p:txBody>
      </p:sp>
      <p:sp>
        <p:nvSpPr>
          <p:cNvPr id="541" name="Google Shape;541;p78"/>
          <p:cNvSpPr/>
          <p:nvPr/>
        </p:nvSpPr>
        <p:spPr>
          <a:xfrm>
            <a:off x="3411225" y="2105313"/>
            <a:ext cx="2273700" cy="177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42" name="Google Shape;542;p78"/>
          <p:cNvSpPr txBox="1"/>
          <p:nvPr/>
        </p:nvSpPr>
        <p:spPr>
          <a:xfrm>
            <a:off x="3540600" y="2241413"/>
            <a:ext cx="1972500" cy="408000"/>
          </a:xfrm>
          <a:prstGeom prst="rect">
            <a:avLst/>
          </a:prstGeom>
          <a:solidFill>
            <a:srgbClr val="3DDC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TextView</a:t>
            </a:r>
            <a:endParaRPr>
              <a:latin typeface="Roboto"/>
              <a:ea typeface="Roboto"/>
              <a:cs typeface="Roboto"/>
              <a:sym typeface="Roboto"/>
            </a:endParaRPr>
          </a:p>
        </p:txBody>
      </p:sp>
      <p:sp>
        <p:nvSpPr>
          <p:cNvPr id="543" name="Google Shape;543;p78"/>
          <p:cNvSpPr txBox="1"/>
          <p:nvPr/>
        </p:nvSpPr>
        <p:spPr>
          <a:xfrm>
            <a:off x="3540600" y="2790513"/>
            <a:ext cx="1972500" cy="408000"/>
          </a:xfrm>
          <a:prstGeom prst="rect">
            <a:avLst/>
          </a:prstGeom>
          <a:solidFill>
            <a:srgbClr val="3DDC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TextView</a:t>
            </a:r>
            <a:endParaRPr>
              <a:latin typeface="Roboto"/>
              <a:ea typeface="Roboto"/>
              <a:cs typeface="Roboto"/>
              <a:sym typeface="Roboto"/>
            </a:endParaRPr>
          </a:p>
        </p:txBody>
      </p:sp>
      <p:sp>
        <p:nvSpPr>
          <p:cNvPr id="544" name="Google Shape;544;p78"/>
          <p:cNvSpPr txBox="1"/>
          <p:nvPr/>
        </p:nvSpPr>
        <p:spPr>
          <a:xfrm>
            <a:off x="3540600" y="3323913"/>
            <a:ext cx="1972500" cy="408000"/>
          </a:xfrm>
          <a:prstGeom prst="rect">
            <a:avLst/>
          </a:prstGeom>
          <a:solidFill>
            <a:srgbClr val="3DDC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Button</a:t>
            </a:r>
            <a:endParaRPr>
              <a:latin typeface="Roboto"/>
              <a:ea typeface="Roboto"/>
              <a:cs typeface="Roboto"/>
              <a:sym typeface="Roboto"/>
            </a:endParaRPr>
          </a:p>
        </p:txBody>
      </p:sp>
      <p:sp>
        <p:nvSpPr>
          <p:cNvPr id="545" name="Google Shape;545;p78"/>
          <p:cNvSpPr txBox="1"/>
          <p:nvPr/>
        </p:nvSpPr>
        <p:spPr>
          <a:xfrm>
            <a:off x="3398075" y="1493513"/>
            <a:ext cx="22737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LinearLayout</a:t>
            </a:r>
            <a:endParaRPr b="1" sz="1800">
              <a:latin typeface="Roboto"/>
              <a:ea typeface="Roboto"/>
              <a:cs typeface="Roboto"/>
              <a:sym typeface="Roboto"/>
            </a:endParaRPr>
          </a:p>
        </p:txBody>
      </p:sp>
      <p:sp>
        <p:nvSpPr>
          <p:cNvPr id="546" name="Google Shape;546;p78"/>
          <p:cNvSpPr/>
          <p:nvPr/>
        </p:nvSpPr>
        <p:spPr>
          <a:xfrm>
            <a:off x="6078225" y="2105313"/>
            <a:ext cx="2273700" cy="177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47" name="Google Shape;547;p78"/>
          <p:cNvSpPr txBox="1"/>
          <p:nvPr/>
        </p:nvSpPr>
        <p:spPr>
          <a:xfrm>
            <a:off x="6223775" y="2470013"/>
            <a:ext cx="938400" cy="408000"/>
          </a:xfrm>
          <a:prstGeom prst="rect">
            <a:avLst/>
          </a:prstGeom>
          <a:solidFill>
            <a:srgbClr val="3DDC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TextView</a:t>
            </a:r>
            <a:endParaRPr>
              <a:latin typeface="Roboto"/>
              <a:ea typeface="Roboto"/>
              <a:cs typeface="Roboto"/>
              <a:sym typeface="Roboto"/>
            </a:endParaRPr>
          </a:p>
        </p:txBody>
      </p:sp>
      <p:sp>
        <p:nvSpPr>
          <p:cNvPr id="548" name="Google Shape;548;p78"/>
          <p:cNvSpPr txBox="1"/>
          <p:nvPr/>
        </p:nvSpPr>
        <p:spPr>
          <a:xfrm>
            <a:off x="6228825" y="3019113"/>
            <a:ext cx="1972500" cy="408000"/>
          </a:xfrm>
          <a:prstGeom prst="rect">
            <a:avLst/>
          </a:prstGeom>
          <a:solidFill>
            <a:srgbClr val="3DDC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Button</a:t>
            </a:r>
            <a:endParaRPr>
              <a:latin typeface="Roboto"/>
              <a:ea typeface="Roboto"/>
              <a:cs typeface="Roboto"/>
              <a:sym typeface="Roboto"/>
            </a:endParaRPr>
          </a:p>
        </p:txBody>
      </p:sp>
      <p:sp>
        <p:nvSpPr>
          <p:cNvPr id="549" name="Google Shape;549;p78"/>
          <p:cNvSpPr txBox="1"/>
          <p:nvPr/>
        </p:nvSpPr>
        <p:spPr>
          <a:xfrm>
            <a:off x="6065075" y="1493513"/>
            <a:ext cx="22737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ConstraintLayout</a:t>
            </a:r>
            <a:endParaRPr b="1" sz="1800">
              <a:latin typeface="Roboto"/>
              <a:ea typeface="Roboto"/>
              <a:cs typeface="Roboto"/>
              <a:sym typeface="Roboto"/>
            </a:endParaRPr>
          </a:p>
        </p:txBody>
      </p:sp>
      <p:sp>
        <p:nvSpPr>
          <p:cNvPr id="550" name="Google Shape;550;p78"/>
          <p:cNvSpPr txBox="1"/>
          <p:nvPr/>
        </p:nvSpPr>
        <p:spPr>
          <a:xfrm>
            <a:off x="7257873" y="2470013"/>
            <a:ext cx="938400" cy="408000"/>
          </a:xfrm>
          <a:prstGeom prst="rect">
            <a:avLst/>
          </a:prstGeom>
          <a:solidFill>
            <a:srgbClr val="3DDC8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TextView</a:t>
            </a:r>
            <a:endParaRPr>
              <a:latin typeface="Roboto"/>
              <a:ea typeface="Roboto"/>
              <a:cs typeface="Roboto"/>
              <a:sym typeface="Roboto"/>
            </a:endParaRPr>
          </a:p>
        </p:txBody>
      </p:sp>
      <p:sp>
        <p:nvSpPr>
          <p:cNvPr id="551" name="Google Shape;551;p78"/>
          <p:cNvSpPr txBox="1"/>
          <p:nvPr>
            <p:ph idx="4294967295" type="title"/>
          </p:nvPr>
        </p:nvSpPr>
        <p:spPr>
          <a:xfrm>
            <a:off x="3609425" y="533550"/>
            <a:ext cx="35526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ViewGroups</a:t>
            </a:r>
            <a:endParaRPr b="1" sz="24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9"/>
          <p:cNvSpPr/>
          <p:nvPr/>
        </p:nvSpPr>
        <p:spPr>
          <a:xfrm>
            <a:off x="6907225" y="2344625"/>
            <a:ext cx="1824600" cy="2799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9"/>
          <p:cNvSpPr txBox="1"/>
          <p:nvPr/>
        </p:nvSpPr>
        <p:spPr>
          <a:xfrm>
            <a:off x="6897550" y="2344625"/>
            <a:ext cx="17580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Hello World!</a:t>
            </a:r>
            <a:endParaRPr sz="1800">
              <a:latin typeface="Roboto"/>
              <a:ea typeface="Roboto"/>
              <a:cs typeface="Roboto"/>
              <a:sym typeface="Roboto"/>
            </a:endParaRPr>
          </a:p>
        </p:txBody>
      </p:sp>
      <p:sp>
        <p:nvSpPr>
          <p:cNvPr id="558" name="Google Shape;558;p79"/>
          <p:cNvSpPr txBox="1"/>
          <p:nvPr>
            <p:ph idx="4294967295" type="title"/>
          </p:nvPr>
        </p:nvSpPr>
        <p:spPr>
          <a:xfrm>
            <a:off x="300500" y="5623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F3F4"/>
                </a:solidFill>
              </a:rPr>
              <a:t>Declare layouts in XML</a:t>
            </a:r>
            <a:endParaRPr sz="2400">
              <a:solidFill>
                <a:srgbClr val="F1F3F4"/>
              </a:solidFill>
              <a:latin typeface="Roboto"/>
              <a:ea typeface="Roboto"/>
              <a:cs typeface="Roboto"/>
              <a:sym typeface="Roboto"/>
            </a:endParaRPr>
          </a:p>
        </p:txBody>
      </p:sp>
      <p:pic>
        <p:nvPicPr>
          <p:cNvPr id="559" name="Google Shape;559;p79"/>
          <p:cNvPicPr preferRelativeResize="0"/>
          <p:nvPr/>
        </p:nvPicPr>
        <p:blipFill rotWithShape="1">
          <a:blip r:embed="rId3">
            <a:alphaModFix/>
          </a:blip>
          <a:srcRect b="24322" l="22211" r="14847" t="0"/>
          <a:stretch/>
        </p:blipFill>
        <p:spPr>
          <a:xfrm>
            <a:off x="6403203" y="1778647"/>
            <a:ext cx="2798298" cy="3364848"/>
          </a:xfrm>
          <a:prstGeom prst="rect">
            <a:avLst/>
          </a:prstGeom>
          <a:noFill/>
          <a:ln>
            <a:noFill/>
          </a:ln>
        </p:spPr>
      </p:pic>
      <p:graphicFrame>
        <p:nvGraphicFramePr>
          <p:cNvPr id="560" name="Google Shape;560;p79"/>
          <p:cNvGraphicFramePr/>
          <p:nvPr/>
        </p:nvGraphicFramePr>
        <p:xfrm>
          <a:off x="364388" y="1988625"/>
          <a:ext cx="3000000" cy="3000000"/>
        </p:xfrm>
        <a:graphic>
          <a:graphicData uri="http://schemas.openxmlformats.org/drawingml/2006/table">
            <a:tbl>
              <a:tblPr>
                <a:noFill/>
                <a:tableStyleId>{0F88F9CC-57DB-4501-8140-A519B34A318E}</a:tableStyleId>
              </a:tblPr>
              <a:tblGrid>
                <a:gridCol w="6533925"/>
              </a:tblGrid>
              <a:tr h="12700">
                <a:tc>
                  <a:txBody>
                    <a:bodyPr/>
                    <a:lstStyle/>
                    <a:p>
                      <a:pPr indent="0" lvl="0" marL="0" rtl="0" algn="l">
                        <a:lnSpc>
                          <a:spcPct val="115000"/>
                        </a:lnSpc>
                        <a:spcBef>
                          <a:spcPts val="0"/>
                        </a:spcBef>
                        <a:spcAft>
                          <a:spcPts val="0"/>
                        </a:spcAft>
                        <a:buNone/>
                      </a:pPr>
                      <a:r>
                        <a:rPr lang="en" sz="2000">
                          <a:solidFill>
                            <a:srgbClr val="A9B7C6"/>
                          </a:solidFill>
                          <a:highlight>
                            <a:srgbClr val="282B2E"/>
                          </a:highlight>
                          <a:latin typeface="Consolas"/>
                          <a:ea typeface="Consolas"/>
                          <a:cs typeface="Consolas"/>
                          <a:sym typeface="Consolas"/>
                        </a:rPr>
                        <a:t>&lt;</a:t>
                      </a:r>
                      <a:r>
                        <a:rPr lang="en" sz="2000">
                          <a:solidFill>
                            <a:srgbClr val="E8BF6A"/>
                          </a:solidFill>
                          <a:highlight>
                            <a:srgbClr val="282B2E"/>
                          </a:highlight>
                          <a:latin typeface="Consolas"/>
                          <a:ea typeface="Consolas"/>
                          <a:cs typeface="Consolas"/>
                          <a:sym typeface="Consolas"/>
                        </a:rPr>
                        <a:t>TextView</a:t>
                      </a:r>
                      <a:br>
                        <a:rPr lang="en" sz="2000">
                          <a:solidFill>
                            <a:srgbClr val="A9B7C6"/>
                          </a:solidFill>
                          <a:highlight>
                            <a:srgbClr val="282B2E"/>
                          </a:highlight>
                          <a:latin typeface="Consolas"/>
                          <a:ea typeface="Consolas"/>
                          <a:cs typeface="Consolas"/>
                          <a:sym typeface="Consolas"/>
                        </a:rPr>
                      </a:br>
                      <a:r>
                        <a:rPr lang="en" sz="2000">
                          <a:solidFill>
                            <a:srgbClr val="A9B7C6"/>
                          </a:solidFill>
                          <a:highlight>
                            <a:srgbClr val="282B2E"/>
                          </a:highlight>
                          <a:latin typeface="Consolas"/>
                          <a:ea typeface="Consolas"/>
                          <a:cs typeface="Consolas"/>
                          <a:sym typeface="Consolas"/>
                        </a:rPr>
                        <a:t>    android:text=</a:t>
                      </a:r>
                      <a:r>
                        <a:rPr lang="en" sz="2000">
                          <a:solidFill>
                            <a:srgbClr val="6A8759"/>
                          </a:solidFill>
                          <a:highlight>
                            <a:srgbClr val="282B2E"/>
                          </a:highlight>
                          <a:latin typeface="Consolas"/>
                          <a:ea typeface="Consolas"/>
                          <a:cs typeface="Consolas"/>
                          <a:sym typeface="Consolas"/>
                        </a:rPr>
                        <a:t>"Hello World!"</a:t>
                      </a:r>
                      <a:endParaRPr sz="2000">
                        <a:solidFill>
                          <a:srgbClr val="6A8759"/>
                        </a:solidFill>
                        <a:highlight>
                          <a:srgbClr val="282B2E"/>
                        </a:highlight>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rgbClr val="A9B7C6"/>
                          </a:solidFill>
                          <a:highlight>
                            <a:srgbClr val="282B2E"/>
                          </a:highlight>
                          <a:latin typeface="Consolas"/>
                          <a:ea typeface="Consolas"/>
                          <a:cs typeface="Consolas"/>
                          <a:sym typeface="Consolas"/>
                        </a:rPr>
                        <a:t>    android:layout_width=</a:t>
                      </a:r>
                      <a:r>
                        <a:rPr lang="en" sz="2000">
                          <a:solidFill>
                            <a:srgbClr val="6A8759"/>
                          </a:solidFill>
                          <a:highlight>
                            <a:srgbClr val="282B2E"/>
                          </a:highlight>
                          <a:latin typeface="Consolas"/>
                          <a:ea typeface="Consolas"/>
                          <a:cs typeface="Consolas"/>
                          <a:sym typeface="Consolas"/>
                        </a:rPr>
                        <a:t>"wrap_content"</a:t>
                      </a:r>
                      <a:br>
                        <a:rPr lang="en" sz="2000">
                          <a:solidFill>
                            <a:srgbClr val="A9B7C6"/>
                          </a:solidFill>
                          <a:highlight>
                            <a:srgbClr val="282B2E"/>
                          </a:highlight>
                          <a:latin typeface="Consolas"/>
                          <a:ea typeface="Consolas"/>
                          <a:cs typeface="Consolas"/>
                          <a:sym typeface="Consolas"/>
                        </a:rPr>
                      </a:br>
                      <a:r>
                        <a:rPr lang="en" sz="2000">
                          <a:solidFill>
                            <a:srgbClr val="A9B7C6"/>
                          </a:solidFill>
                          <a:highlight>
                            <a:srgbClr val="282B2E"/>
                          </a:highlight>
                          <a:latin typeface="Consolas"/>
                          <a:ea typeface="Consolas"/>
                          <a:cs typeface="Consolas"/>
                          <a:sym typeface="Consolas"/>
                        </a:rPr>
                        <a:t>    android:layout_height=</a:t>
                      </a:r>
                      <a:r>
                        <a:rPr lang="en" sz="2000">
                          <a:solidFill>
                            <a:srgbClr val="6A8759"/>
                          </a:solidFill>
                          <a:highlight>
                            <a:srgbClr val="282B2E"/>
                          </a:highlight>
                          <a:latin typeface="Consolas"/>
                          <a:ea typeface="Consolas"/>
                          <a:cs typeface="Consolas"/>
                          <a:sym typeface="Consolas"/>
                        </a:rPr>
                        <a:t>"wrap_content"</a:t>
                      </a:r>
                      <a:r>
                        <a:rPr lang="en" sz="2000">
                          <a:solidFill>
                            <a:srgbClr val="A9B7C6"/>
                          </a:solidFill>
                          <a:highlight>
                            <a:srgbClr val="282B2E"/>
                          </a:highlight>
                          <a:latin typeface="Consolas"/>
                          <a:ea typeface="Consolas"/>
                          <a:cs typeface="Consolas"/>
                          <a:sym typeface="Consolas"/>
                        </a:rPr>
                        <a:t> /&gt;</a:t>
                      </a:r>
                      <a:br>
                        <a:rPr lang="en" sz="2000">
                          <a:solidFill>
                            <a:srgbClr val="A9B7C6"/>
                          </a:solidFill>
                          <a:highlight>
                            <a:srgbClr val="282B2E"/>
                          </a:highlight>
                          <a:latin typeface="Consolas"/>
                          <a:ea typeface="Consolas"/>
                          <a:cs typeface="Consolas"/>
                          <a:sym typeface="Consolas"/>
                        </a:rPr>
                      </a:br>
                      <a:endParaRPr sz="2000"/>
                    </a:p>
                  </a:txBody>
                  <a:tcPr marT="63500" marB="63500" marR="63500" marL="63500"/>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0"/>
          <p:cNvSpPr txBox="1"/>
          <p:nvPr/>
        </p:nvSpPr>
        <p:spPr>
          <a:xfrm>
            <a:off x="266400" y="1382725"/>
            <a:ext cx="8611200" cy="2895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Roboto"/>
              <a:buChar char="●"/>
            </a:pPr>
            <a:r>
              <a:rPr lang="en" sz="2200">
                <a:solidFill>
                  <a:schemeClr val="dk1"/>
                </a:solidFill>
                <a:latin typeface="Roboto"/>
                <a:ea typeface="Roboto"/>
                <a:cs typeface="Roboto"/>
                <a:sym typeface="Roboto"/>
              </a:rPr>
              <a:t>Activity</a:t>
            </a:r>
            <a:endParaRPr sz="2200">
              <a:solidFill>
                <a:schemeClr val="dk1"/>
              </a:solidFill>
              <a:latin typeface="Roboto"/>
              <a:ea typeface="Roboto"/>
              <a:cs typeface="Roboto"/>
              <a:sym typeface="Roboto"/>
            </a:endParaRPr>
          </a:p>
          <a:p>
            <a:pPr indent="-368300" lvl="0" marL="457200" rtl="0" algn="l">
              <a:lnSpc>
                <a:spcPct val="115000"/>
              </a:lnSpc>
              <a:spcBef>
                <a:spcPts val="1000"/>
              </a:spcBef>
              <a:spcAft>
                <a:spcPts val="0"/>
              </a:spcAft>
              <a:buClr>
                <a:schemeClr val="dk1"/>
              </a:buClr>
              <a:buSzPts val="2200"/>
              <a:buFont typeface="Roboto"/>
              <a:buChar char="●"/>
            </a:pPr>
            <a:r>
              <a:rPr lang="en" sz="2200">
                <a:solidFill>
                  <a:schemeClr val="dk1"/>
                </a:solidFill>
                <a:latin typeface="Roboto"/>
                <a:ea typeface="Roboto"/>
                <a:cs typeface="Roboto"/>
                <a:sym typeface="Roboto"/>
              </a:rPr>
              <a:t>Resources (layout files, images, strings, themes, etc...)</a:t>
            </a:r>
            <a:endParaRPr sz="2200">
              <a:solidFill>
                <a:schemeClr val="dk1"/>
              </a:solidFill>
              <a:latin typeface="Roboto"/>
              <a:ea typeface="Roboto"/>
              <a:cs typeface="Roboto"/>
              <a:sym typeface="Roboto"/>
            </a:endParaRPr>
          </a:p>
          <a:p>
            <a:pPr indent="-368300" lvl="0" marL="457200" rtl="0" algn="l">
              <a:lnSpc>
                <a:spcPct val="115000"/>
              </a:lnSpc>
              <a:spcBef>
                <a:spcPts val="1000"/>
              </a:spcBef>
              <a:spcAft>
                <a:spcPts val="0"/>
              </a:spcAft>
              <a:buClr>
                <a:schemeClr val="dk1"/>
              </a:buClr>
              <a:buSzPts val="2200"/>
              <a:buFont typeface="Roboto"/>
              <a:buChar char="●"/>
            </a:pPr>
            <a:r>
              <a:rPr lang="en" sz="2200">
                <a:solidFill>
                  <a:schemeClr val="dk1"/>
                </a:solidFill>
                <a:latin typeface="Roboto"/>
                <a:ea typeface="Roboto"/>
                <a:cs typeface="Roboto"/>
                <a:sym typeface="Roboto"/>
              </a:rPr>
              <a:t>AndroidManifest.xml</a:t>
            </a:r>
            <a:endParaRPr sz="2200">
              <a:solidFill>
                <a:schemeClr val="dk1"/>
              </a:solidFill>
              <a:latin typeface="Roboto"/>
              <a:ea typeface="Roboto"/>
              <a:cs typeface="Roboto"/>
              <a:sym typeface="Roboto"/>
            </a:endParaRPr>
          </a:p>
          <a:p>
            <a:pPr indent="-368300" lvl="0" marL="457200" rtl="0" algn="l">
              <a:lnSpc>
                <a:spcPct val="115000"/>
              </a:lnSpc>
              <a:spcBef>
                <a:spcPts val="1000"/>
              </a:spcBef>
              <a:spcAft>
                <a:spcPts val="1000"/>
              </a:spcAft>
              <a:buClr>
                <a:schemeClr val="dk1"/>
              </a:buClr>
              <a:buSzPts val="2200"/>
              <a:buFont typeface="Roboto"/>
              <a:buChar char="●"/>
            </a:pPr>
            <a:r>
              <a:rPr lang="en" sz="2200">
                <a:solidFill>
                  <a:schemeClr val="dk1"/>
                </a:solidFill>
                <a:latin typeface="Roboto"/>
                <a:ea typeface="Roboto"/>
                <a:cs typeface="Roboto"/>
                <a:sym typeface="Roboto"/>
              </a:rPr>
              <a:t>Gradle files</a:t>
            </a:r>
            <a:endParaRPr sz="1800">
              <a:latin typeface="Roboto"/>
              <a:ea typeface="Roboto"/>
              <a:cs typeface="Roboto"/>
              <a:sym typeface="Roboto"/>
            </a:endParaRPr>
          </a:p>
        </p:txBody>
      </p:sp>
      <p:sp>
        <p:nvSpPr>
          <p:cNvPr id="566" name="Google Shape;566;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Anatomy of a Basic App Project</a:t>
            </a:r>
            <a:endParaRPr b="1" sz="24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DC84"/>
        </a:solidFill>
      </p:bgPr>
    </p:bg>
    <p:spTree>
      <p:nvGrpSpPr>
        <p:cNvPr id="202" name="Shape 202"/>
        <p:cNvGrpSpPr/>
        <p:nvPr/>
      </p:nvGrpSpPr>
      <p:grpSpPr>
        <a:xfrm>
          <a:off x="0" y="0"/>
          <a:ext cx="0" cy="0"/>
          <a:chOff x="0" y="0"/>
          <a:chExt cx="0" cy="0"/>
        </a:xfrm>
      </p:grpSpPr>
      <p:sp>
        <p:nvSpPr>
          <p:cNvPr id="203" name="Google Shape;203;p36"/>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What’s your favorite programming </a:t>
            </a:r>
            <a:endParaRPr/>
          </a:p>
          <a:p>
            <a:pPr indent="0" lvl="0" marL="0" rtl="0" algn="ctr">
              <a:spcBef>
                <a:spcPts val="0"/>
              </a:spcBef>
              <a:spcAft>
                <a:spcPts val="0"/>
              </a:spcAft>
              <a:buNone/>
            </a:pPr>
            <a:r>
              <a:rPr lang="en"/>
              <a:t>language and why?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1"/>
          <p:cNvSpPr txBox="1"/>
          <p:nvPr>
            <p:ph type="title"/>
          </p:nvPr>
        </p:nvSpPr>
        <p:spPr>
          <a:xfrm>
            <a:off x="286950" y="19032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Logistics</a:t>
            </a:r>
            <a:endParaRPr/>
          </a:p>
        </p:txBody>
      </p:sp>
      <p:sp>
        <p:nvSpPr>
          <p:cNvPr id="572" name="Google Shape;572;p81"/>
          <p:cNvSpPr txBox="1"/>
          <p:nvPr>
            <p:ph idx="1" type="subTitle"/>
          </p:nvPr>
        </p:nvSpPr>
        <p:spPr>
          <a:xfrm>
            <a:off x="286950" y="2677725"/>
            <a:ext cx="46353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Android Kotlin Fundamentals course</a:t>
            </a:r>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82"/>
          <p:cNvPicPr preferRelativeResize="0"/>
          <p:nvPr/>
        </p:nvPicPr>
        <p:blipFill>
          <a:blip r:embed="rId3">
            <a:alphaModFix/>
          </a:blip>
          <a:stretch>
            <a:fillRect/>
          </a:stretch>
        </p:blipFill>
        <p:spPr>
          <a:xfrm>
            <a:off x="4393950" y="659675"/>
            <a:ext cx="5166175" cy="3504075"/>
          </a:xfrm>
          <a:prstGeom prst="rect">
            <a:avLst/>
          </a:prstGeom>
          <a:noFill/>
          <a:ln>
            <a:noFill/>
          </a:ln>
        </p:spPr>
      </p:pic>
      <p:pic>
        <p:nvPicPr>
          <p:cNvPr id="578" name="Google Shape;578;p82"/>
          <p:cNvPicPr preferRelativeResize="0"/>
          <p:nvPr/>
        </p:nvPicPr>
        <p:blipFill>
          <a:blip r:embed="rId4">
            <a:alphaModFix/>
          </a:blip>
          <a:stretch>
            <a:fillRect/>
          </a:stretch>
        </p:blipFill>
        <p:spPr>
          <a:xfrm>
            <a:off x="2725266" y="29324"/>
            <a:ext cx="8510540" cy="5143334"/>
          </a:xfrm>
          <a:prstGeom prst="rect">
            <a:avLst/>
          </a:prstGeom>
          <a:noFill/>
          <a:ln>
            <a:noFill/>
          </a:ln>
        </p:spPr>
      </p:pic>
      <p:sp>
        <p:nvSpPr>
          <p:cNvPr id="579" name="Google Shape;579;p82"/>
          <p:cNvSpPr txBox="1"/>
          <p:nvPr>
            <p:ph idx="3" type="title"/>
          </p:nvPr>
        </p:nvSpPr>
        <p:spPr>
          <a:xfrm>
            <a:off x="300500" y="14767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Go to</a:t>
            </a:r>
            <a:endParaRPr>
              <a:solidFill>
                <a:schemeClr val="dk1"/>
              </a:solidFill>
            </a:endParaRPr>
          </a:p>
          <a:p>
            <a:pPr indent="0" lvl="0" marL="0" rtl="0" algn="l">
              <a:spcBef>
                <a:spcPts val="0"/>
              </a:spcBef>
              <a:spcAft>
                <a:spcPts val="0"/>
              </a:spcAft>
              <a:buNone/>
            </a:pPr>
            <a:r>
              <a:rPr lang="en">
                <a:solidFill>
                  <a:schemeClr val="dk1"/>
                </a:solidFill>
              </a:rPr>
              <a:t>g.co/android/studyjams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Prior Programming Experience track</a:t>
            </a:r>
            <a:endParaRPr/>
          </a:p>
        </p:txBody>
      </p:sp>
      <p:sp>
        <p:nvSpPr>
          <p:cNvPr id="580" name="Google Shape;580;p82"/>
          <p:cNvSpPr/>
          <p:nvPr/>
        </p:nvSpPr>
        <p:spPr>
          <a:xfrm>
            <a:off x="6980148" y="1988625"/>
            <a:ext cx="1813500" cy="1538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83"/>
          <p:cNvPicPr preferRelativeResize="0"/>
          <p:nvPr/>
        </p:nvPicPr>
        <p:blipFill>
          <a:blip r:embed="rId3">
            <a:alphaModFix/>
          </a:blip>
          <a:stretch>
            <a:fillRect/>
          </a:stretch>
        </p:blipFill>
        <p:spPr>
          <a:xfrm>
            <a:off x="4393950" y="659675"/>
            <a:ext cx="5166175" cy="3504075"/>
          </a:xfrm>
          <a:prstGeom prst="rect">
            <a:avLst/>
          </a:prstGeom>
          <a:noFill/>
          <a:ln>
            <a:noFill/>
          </a:ln>
        </p:spPr>
      </p:pic>
      <p:pic>
        <p:nvPicPr>
          <p:cNvPr id="586" name="Google Shape;586;p83"/>
          <p:cNvPicPr preferRelativeResize="0"/>
          <p:nvPr/>
        </p:nvPicPr>
        <p:blipFill>
          <a:blip r:embed="rId4">
            <a:alphaModFix/>
          </a:blip>
          <a:stretch>
            <a:fillRect/>
          </a:stretch>
        </p:blipFill>
        <p:spPr>
          <a:xfrm>
            <a:off x="2725266" y="29324"/>
            <a:ext cx="8510540" cy="5143334"/>
          </a:xfrm>
          <a:prstGeom prst="rect">
            <a:avLst/>
          </a:prstGeom>
          <a:noFill/>
          <a:ln>
            <a:noFill/>
          </a:ln>
        </p:spPr>
      </p:pic>
      <p:sp>
        <p:nvSpPr>
          <p:cNvPr id="587" name="Google Shape;587;p83"/>
          <p:cNvSpPr txBox="1"/>
          <p:nvPr>
            <p:ph idx="3" type="title"/>
          </p:nvPr>
        </p:nvSpPr>
        <p:spPr>
          <a:xfrm>
            <a:off x="300500" y="16291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Android Fundamentals</a:t>
            </a:r>
            <a:endParaRPr>
              <a:solidFill>
                <a:schemeClr val="dk1"/>
              </a:solidFill>
            </a:endParaRPr>
          </a:p>
          <a:p>
            <a:pPr indent="0" lvl="0" marL="0" rtl="0" algn="l">
              <a:spcBef>
                <a:spcPts val="0"/>
              </a:spcBef>
              <a:spcAft>
                <a:spcPts val="0"/>
              </a:spcAft>
              <a:buNone/>
            </a:pPr>
            <a:r>
              <a:rPr lang="en">
                <a:solidFill>
                  <a:schemeClr val="dk1"/>
                </a:solidFill>
              </a:rPr>
              <a:t>Course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Click Start Course</a:t>
            </a:r>
            <a:endParaRPr>
              <a:solidFill>
                <a:schemeClr val="dk1"/>
              </a:solidFill>
            </a:endParaRPr>
          </a:p>
        </p:txBody>
      </p:sp>
      <p:sp>
        <p:nvSpPr>
          <p:cNvPr id="588" name="Google Shape;588;p83"/>
          <p:cNvSpPr/>
          <p:nvPr/>
        </p:nvSpPr>
        <p:spPr>
          <a:xfrm>
            <a:off x="6948975" y="3006000"/>
            <a:ext cx="755700" cy="428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84"/>
          <p:cNvPicPr preferRelativeResize="0"/>
          <p:nvPr/>
        </p:nvPicPr>
        <p:blipFill>
          <a:blip r:embed="rId3">
            <a:alphaModFix/>
          </a:blip>
          <a:stretch>
            <a:fillRect/>
          </a:stretch>
        </p:blipFill>
        <p:spPr>
          <a:xfrm>
            <a:off x="4114800" y="628175"/>
            <a:ext cx="5731327" cy="3526974"/>
          </a:xfrm>
          <a:prstGeom prst="rect">
            <a:avLst/>
          </a:prstGeom>
          <a:noFill/>
          <a:ln>
            <a:noFill/>
          </a:ln>
        </p:spPr>
      </p:pic>
      <p:sp>
        <p:nvSpPr>
          <p:cNvPr id="594" name="Google Shape;594;p84"/>
          <p:cNvSpPr txBox="1"/>
          <p:nvPr>
            <p:ph idx="3" type="title"/>
          </p:nvPr>
        </p:nvSpPr>
        <p:spPr>
          <a:xfrm>
            <a:off x="300500" y="20863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Android Kotlin</a:t>
            </a:r>
            <a:endParaRPr>
              <a:solidFill>
                <a:schemeClr val="dk1"/>
              </a:solidFill>
            </a:endParaRPr>
          </a:p>
          <a:p>
            <a:pPr indent="0" lvl="0" marL="0" rtl="0" algn="l">
              <a:spcBef>
                <a:spcPts val="0"/>
              </a:spcBef>
              <a:spcAft>
                <a:spcPts val="0"/>
              </a:spcAft>
              <a:buNone/>
            </a:pPr>
            <a:r>
              <a:rPr lang="en">
                <a:solidFill>
                  <a:schemeClr val="dk1"/>
                </a:solidFill>
              </a:rPr>
              <a:t>Fundamentals Course</a:t>
            </a:r>
            <a:endParaRPr>
              <a:solidFill>
                <a:schemeClr val="dk1"/>
              </a:solidFill>
            </a:endParaRPr>
          </a:p>
        </p:txBody>
      </p:sp>
      <p:pic>
        <p:nvPicPr>
          <p:cNvPr id="595" name="Google Shape;595;p84"/>
          <p:cNvPicPr preferRelativeResize="0"/>
          <p:nvPr/>
        </p:nvPicPr>
        <p:blipFill>
          <a:blip r:embed="rId4">
            <a:alphaModFix/>
          </a:blip>
          <a:stretch>
            <a:fillRect/>
          </a:stretch>
        </p:blipFill>
        <p:spPr>
          <a:xfrm>
            <a:off x="2725266" y="111"/>
            <a:ext cx="8510540" cy="5143334"/>
          </a:xfrm>
          <a:prstGeom prst="rect">
            <a:avLst/>
          </a:prstGeom>
          <a:noFill/>
          <a:ln>
            <a:noFill/>
          </a:ln>
        </p:spPr>
      </p:pic>
      <p:sp>
        <p:nvSpPr>
          <p:cNvPr id="596" name="Google Shape;596;p84"/>
          <p:cNvSpPr/>
          <p:nvPr/>
        </p:nvSpPr>
        <p:spPr>
          <a:xfrm>
            <a:off x="5114725" y="2009600"/>
            <a:ext cx="3647700" cy="732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85"/>
          <p:cNvPicPr preferRelativeResize="0"/>
          <p:nvPr/>
        </p:nvPicPr>
        <p:blipFill>
          <a:blip r:embed="rId3">
            <a:alphaModFix/>
          </a:blip>
          <a:stretch>
            <a:fillRect/>
          </a:stretch>
        </p:blipFill>
        <p:spPr>
          <a:xfrm>
            <a:off x="4073425" y="645750"/>
            <a:ext cx="5741798" cy="3545249"/>
          </a:xfrm>
          <a:prstGeom prst="rect">
            <a:avLst/>
          </a:prstGeom>
          <a:noFill/>
          <a:ln>
            <a:noFill/>
          </a:ln>
        </p:spPr>
      </p:pic>
      <p:sp>
        <p:nvSpPr>
          <p:cNvPr id="602" name="Google Shape;602;p85"/>
          <p:cNvSpPr txBox="1"/>
          <p:nvPr>
            <p:ph idx="3" type="title"/>
          </p:nvPr>
        </p:nvSpPr>
        <p:spPr>
          <a:xfrm>
            <a:off x="375000" y="212827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Unit 1</a:t>
            </a:r>
            <a:endParaRPr>
              <a:solidFill>
                <a:schemeClr val="dk1"/>
              </a:solidFill>
            </a:endParaRPr>
          </a:p>
        </p:txBody>
      </p:sp>
      <p:pic>
        <p:nvPicPr>
          <p:cNvPr id="603" name="Google Shape;603;p85"/>
          <p:cNvPicPr preferRelativeResize="0"/>
          <p:nvPr/>
        </p:nvPicPr>
        <p:blipFill>
          <a:blip r:embed="rId4">
            <a:alphaModFix/>
          </a:blip>
          <a:stretch>
            <a:fillRect/>
          </a:stretch>
        </p:blipFill>
        <p:spPr>
          <a:xfrm>
            <a:off x="2725266" y="111"/>
            <a:ext cx="8510540" cy="5143334"/>
          </a:xfrm>
          <a:prstGeom prst="rect">
            <a:avLst/>
          </a:prstGeom>
          <a:noFill/>
          <a:ln>
            <a:noFill/>
          </a:ln>
        </p:spPr>
      </p:pic>
      <p:sp>
        <p:nvSpPr>
          <p:cNvPr id="604" name="Google Shape;604;p85"/>
          <p:cNvSpPr/>
          <p:nvPr/>
        </p:nvSpPr>
        <p:spPr>
          <a:xfrm>
            <a:off x="5636562" y="1560225"/>
            <a:ext cx="2592900" cy="12741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5"/>
          <p:cNvSpPr/>
          <p:nvPr/>
        </p:nvSpPr>
        <p:spPr>
          <a:xfrm>
            <a:off x="5693625" y="2938050"/>
            <a:ext cx="835500" cy="1092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86"/>
          <p:cNvPicPr preferRelativeResize="0"/>
          <p:nvPr/>
        </p:nvPicPr>
        <p:blipFill rotWithShape="1">
          <a:blip r:embed="rId3">
            <a:alphaModFix/>
          </a:blip>
          <a:srcRect b="43776" l="0" r="0" t="0"/>
          <a:stretch/>
        </p:blipFill>
        <p:spPr>
          <a:xfrm>
            <a:off x="4104250" y="644055"/>
            <a:ext cx="5681873" cy="3591727"/>
          </a:xfrm>
          <a:prstGeom prst="rect">
            <a:avLst/>
          </a:prstGeom>
          <a:noFill/>
          <a:ln>
            <a:noFill/>
          </a:ln>
        </p:spPr>
      </p:pic>
      <p:sp>
        <p:nvSpPr>
          <p:cNvPr id="611" name="Google Shape;611;p86"/>
          <p:cNvSpPr txBox="1"/>
          <p:nvPr>
            <p:ph idx="3" type="title"/>
          </p:nvPr>
        </p:nvSpPr>
        <p:spPr>
          <a:xfrm>
            <a:off x="298800"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Pathway</a:t>
            </a:r>
            <a:endParaRPr/>
          </a:p>
        </p:txBody>
      </p:sp>
      <p:pic>
        <p:nvPicPr>
          <p:cNvPr id="612" name="Google Shape;612;p86"/>
          <p:cNvPicPr preferRelativeResize="0"/>
          <p:nvPr/>
        </p:nvPicPr>
        <p:blipFill>
          <a:blip r:embed="rId4">
            <a:alphaModFix/>
          </a:blip>
          <a:stretch>
            <a:fillRect/>
          </a:stretch>
        </p:blipFill>
        <p:spPr>
          <a:xfrm>
            <a:off x="2725266" y="111"/>
            <a:ext cx="8510540" cy="514333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idx="4294967295" type="title"/>
          </p:nvPr>
        </p:nvSpPr>
        <p:spPr>
          <a:xfrm>
            <a:off x="4142825" y="533550"/>
            <a:ext cx="1732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Badges</a:t>
            </a:r>
            <a:endParaRPr b="1" sz="2400">
              <a:latin typeface="Roboto"/>
              <a:ea typeface="Roboto"/>
              <a:cs typeface="Roboto"/>
              <a:sym typeface="Roboto"/>
            </a:endParaRPr>
          </a:p>
        </p:txBody>
      </p:sp>
      <p:pic>
        <p:nvPicPr>
          <p:cNvPr id="618" name="Google Shape;618;p87"/>
          <p:cNvPicPr preferRelativeResize="0"/>
          <p:nvPr/>
        </p:nvPicPr>
        <p:blipFill>
          <a:blip r:embed="rId3">
            <a:alphaModFix/>
          </a:blip>
          <a:stretch>
            <a:fillRect/>
          </a:stretch>
        </p:blipFill>
        <p:spPr>
          <a:xfrm>
            <a:off x="787762" y="1548863"/>
            <a:ext cx="2265026" cy="2265026"/>
          </a:xfrm>
          <a:prstGeom prst="rect">
            <a:avLst/>
          </a:prstGeom>
          <a:noFill/>
          <a:ln>
            <a:noFill/>
          </a:ln>
        </p:spPr>
      </p:pic>
      <p:pic>
        <p:nvPicPr>
          <p:cNvPr id="619" name="Google Shape;619;p87"/>
          <p:cNvPicPr preferRelativeResize="0"/>
          <p:nvPr/>
        </p:nvPicPr>
        <p:blipFill>
          <a:blip r:embed="rId4">
            <a:alphaModFix/>
          </a:blip>
          <a:stretch>
            <a:fillRect/>
          </a:stretch>
        </p:blipFill>
        <p:spPr>
          <a:xfrm>
            <a:off x="3609913" y="1548873"/>
            <a:ext cx="2265050" cy="2265029"/>
          </a:xfrm>
          <a:prstGeom prst="rect">
            <a:avLst/>
          </a:prstGeom>
          <a:noFill/>
          <a:ln>
            <a:noFill/>
          </a:ln>
        </p:spPr>
      </p:pic>
      <p:pic>
        <p:nvPicPr>
          <p:cNvPr id="620" name="Google Shape;620;p87"/>
          <p:cNvPicPr preferRelativeResize="0"/>
          <p:nvPr/>
        </p:nvPicPr>
        <p:blipFill>
          <a:blip r:embed="rId5">
            <a:alphaModFix/>
          </a:blip>
          <a:stretch>
            <a:fillRect/>
          </a:stretch>
        </p:blipFill>
        <p:spPr>
          <a:xfrm>
            <a:off x="6432073" y="1523894"/>
            <a:ext cx="2265026" cy="22650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8"/>
          <p:cNvSpPr txBox="1"/>
          <p:nvPr>
            <p:ph type="title"/>
          </p:nvPr>
        </p:nvSpPr>
        <p:spPr>
          <a:xfrm>
            <a:off x="286950" y="22080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started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89"/>
          <p:cNvPicPr preferRelativeResize="0"/>
          <p:nvPr/>
        </p:nvPicPr>
        <p:blipFill rotWithShape="1">
          <a:blip r:embed="rId3">
            <a:alphaModFix/>
          </a:blip>
          <a:srcRect b="9099" l="0" r="0" t="0"/>
          <a:stretch/>
        </p:blipFill>
        <p:spPr>
          <a:xfrm>
            <a:off x="2671318" y="2114607"/>
            <a:ext cx="3823147" cy="2420756"/>
          </a:xfrm>
          <a:prstGeom prst="rect">
            <a:avLst/>
          </a:prstGeom>
          <a:noFill/>
          <a:ln>
            <a:noFill/>
          </a:ln>
        </p:spPr>
      </p:pic>
      <p:sp>
        <p:nvSpPr>
          <p:cNvPr id="631" name="Google Shape;631;p89"/>
          <p:cNvSpPr txBox="1"/>
          <p:nvPr>
            <p:ph idx="4294967295" type="title"/>
          </p:nvPr>
        </p:nvSpPr>
        <p:spPr>
          <a:xfrm>
            <a:off x="2435400" y="3021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Have a Question? Just ask</a:t>
            </a:r>
            <a:endParaRPr b="1" sz="2400">
              <a:latin typeface="Roboto"/>
              <a:ea typeface="Roboto"/>
              <a:cs typeface="Roboto"/>
              <a:sym typeface="Roboto"/>
            </a:endParaRPr>
          </a:p>
        </p:txBody>
      </p:sp>
      <p:pic>
        <p:nvPicPr>
          <p:cNvPr id="632" name="Google Shape;632;p89"/>
          <p:cNvPicPr preferRelativeResize="0"/>
          <p:nvPr/>
        </p:nvPicPr>
        <p:blipFill>
          <a:blip r:embed="rId4">
            <a:alphaModFix/>
          </a:blip>
          <a:stretch>
            <a:fillRect/>
          </a:stretch>
        </p:blipFill>
        <p:spPr>
          <a:xfrm>
            <a:off x="1730550" y="1697850"/>
            <a:ext cx="5759972" cy="3414474"/>
          </a:xfrm>
          <a:prstGeom prst="rect">
            <a:avLst/>
          </a:prstGeom>
          <a:noFill/>
          <a:ln>
            <a:noFill/>
          </a:ln>
        </p:spPr>
      </p:pic>
      <p:sp>
        <p:nvSpPr>
          <p:cNvPr id="633" name="Google Shape;633;p89"/>
          <p:cNvSpPr txBox="1"/>
          <p:nvPr/>
        </p:nvSpPr>
        <p:spPr>
          <a:xfrm>
            <a:off x="41138" y="837600"/>
            <a:ext cx="89949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Go to g.co/android/studyjams</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Start Android Kotlin Fundamentals Course</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Pathway 1: Build Your First App</a:t>
            </a:r>
            <a:endParaRPr sz="1800">
              <a:solidFill>
                <a:schemeClr val="dk1"/>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0"/>
          <p:cNvSpPr txBox="1"/>
          <p:nvPr/>
        </p:nvSpPr>
        <p:spPr>
          <a:xfrm>
            <a:off x="286950" y="2286750"/>
            <a:ext cx="46353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oboto"/>
                <a:ea typeface="Roboto"/>
                <a:cs typeface="Roboto"/>
                <a:sym typeface="Roboto"/>
              </a:rPr>
              <a:t>Break</a:t>
            </a:r>
            <a:endParaRPr b="1" sz="36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graphicFrame>
        <p:nvGraphicFramePr>
          <p:cNvPr id="208" name="Google Shape;208;p37"/>
          <p:cNvGraphicFramePr/>
          <p:nvPr/>
        </p:nvGraphicFramePr>
        <p:xfrm>
          <a:off x="4252560" y="1108439"/>
          <a:ext cx="3000000" cy="3000000"/>
        </p:xfrm>
        <a:graphic>
          <a:graphicData uri="http://schemas.openxmlformats.org/drawingml/2006/table">
            <a:tbl>
              <a:tblPr>
                <a:noFill/>
                <a:tableStyleId>{69014D76-53B5-45D4-88D8-CF8B5FEF9601}</a:tableStyleId>
              </a:tblPr>
              <a:tblGrid>
                <a:gridCol w="3230750"/>
                <a:gridCol w="1279100"/>
              </a:tblGrid>
              <a:tr h="426275">
                <a:tc>
                  <a:txBody>
                    <a:bodyPr/>
                    <a:lstStyle/>
                    <a:p>
                      <a:pPr indent="0" lvl="0" marL="0" rtl="0" algn="l">
                        <a:spcBef>
                          <a:spcPts val="0"/>
                        </a:spcBef>
                        <a:spcAft>
                          <a:spcPts val="0"/>
                        </a:spcAft>
                        <a:buNone/>
                      </a:pPr>
                      <a:r>
                        <a:rPr b="1" lang="en">
                          <a:latin typeface="Roboto"/>
                          <a:ea typeface="Roboto"/>
                          <a:cs typeface="Roboto"/>
                          <a:sym typeface="Roboto"/>
                        </a:rPr>
                        <a:t>TOPIC</a:t>
                      </a:r>
                      <a:endParaRPr b="1">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3DDC84"/>
                    </a:solidFill>
                  </a:tcPr>
                </a:tc>
                <a:tc>
                  <a:txBody>
                    <a:bodyPr/>
                    <a:lstStyle/>
                    <a:p>
                      <a:pPr indent="0" lvl="0" marL="0" rtl="0" algn="r">
                        <a:spcBef>
                          <a:spcPts val="0"/>
                        </a:spcBef>
                        <a:spcAft>
                          <a:spcPts val="0"/>
                        </a:spcAft>
                        <a:buNone/>
                      </a:pPr>
                      <a:r>
                        <a:rPr b="1" lang="en">
                          <a:latin typeface="Roboto"/>
                          <a:ea typeface="Roboto"/>
                          <a:cs typeface="Roboto"/>
                          <a:sym typeface="Roboto"/>
                        </a:rPr>
                        <a:t>TIME</a:t>
                      </a:r>
                      <a:endParaRPr b="1">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3DDC84"/>
                    </a:solidFill>
                  </a:tcPr>
                </a:tc>
              </a:tr>
              <a:tr h="417975">
                <a:tc>
                  <a:txBody>
                    <a:bodyPr/>
                    <a:lstStyle/>
                    <a:p>
                      <a:pPr indent="0" lvl="0" marL="0" rtl="0" algn="l">
                        <a:spcBef>
                          <a:spcPts val="0"/>
                        </a:spcBef>
                        <a:spcAft>
                          <a:spcPts val="0"/>
                        </a:spcAft>
                        <a:buNone/>
                      </a:pPr>
                      <a:r>
                        <a:rPr lang="en">
                          <a:latin typeface="Roboto"/>
                          <a:ea typeface="Roboto"/>
                          <a:cs typeface="Roboto"/>
                          <a:sym typeface="Roboto"/>
                        </a:rPr>
                        <a:t>Presentation</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latin typeface="Roboto"/>
                          <a:ea typeface="Roboto"/>
                          <a:cs typeface="Roboto"/>
                          <a:sym typeface="Roboto"/>
                        </a:rPr>
                        <a:t>12:00 - 12:15</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None/>
                      </a:pPr>
                      <a:r>
                        <a:rPr lang="en">
                          <a:latin typeface="Roboto"/>
                          <a:ea typeface="Roboto"/>
                          <a:cs typeface="Roboto"/>
                          <a:sym typeface="Roboto"/>
                        </a:rPr>
                        <a:t>Kotlin Koans</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12:15 - 1:00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16475">
                <a:tc>
                  <a:txBody>
                    <a:bodyPr/>
                    <a:lstStyle/>
                    <a:p>
                      <a:pPr indent="0" lvl="0" marL="0" rtl="0" algn="l">
                        <a:spcBef>
                          <a:spcPts val="0"/>
                        </a:spcBef>
                        <a:spcAft>
                          <a:spcPts val="0"/>
                        </a:spcAft>
                        <a:buNone/>
                      </a:pPr>
                      <a:r>
                        <a:rPr lang="en">
                          <a:latin typeface="Roboto"/>
                          <a:ea typeface="Roboto"/>
                          <a:cs typeface="Roboto"/>
                          <a:sym typeface="Roboto"/>
                        </a:rPr>
                        <a:t>Break</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1:00 - 1:15</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1647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Kotlin Koans (continued)</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a:solidFill>
                            <a:schemeClr val="dk1"/>
                          </a:solidFill>
                          <a:latin typeface="Roboto"/>
                          <a:ea typeface="Roboto"/>
                          <a:cs typeface="Roboto"/>
                          <a:sym typeface="Roboto"/>
                        </a:rPr>
                        <a:t>1:15 - 2:00</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1647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Celebrate</a:t>
                      </a:r>
                      <a:endParaRPr>
                        <a:latin typeface="Roboto"/>
                        <a:ea typeface="Roboto"/>
                        <a:cs typeface="Roboto"/>
                        <a:sym typeface="Roboto"/>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209" name="Google Shape;209;p37"/>
          <p:cNvSpPr txBox="1"/>
          <p:nvPr>
            <p:ph idx="4" type="title"/>
          </p:nvPr>
        </p:nvSpPr>
        <p:spPr>
          <a:xfrm>
            <a:off x="300575"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Schedule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91"/>
          <p:cNvPicPr preferRelativeResize="0"/>
          <p:nvPr/>
        </p:nvPicPr>
        <p:blipFill rotWithShape="1">
          <a:blip r:embed="rId3">
            <a:alphaModFix/>
          </a:blip>
          <a:srcRect b="10257" l="0" r="0" t="0"/>
          <a:stretch/>
        </p:blipFill>
        <p:spPr>
          <a:xfrm>
            <a:off x="2229100" y="1576197"/>
            <a:ext cx="4618973" cy="2948650"/>
          </a:xfrm>
          <a:prstGeom prst="rect">
            <a:avLst/>
          </a:prstGeom>
          <a:noFill/>
          <a:ln>
            <a:noFill/>
          </a:ln>
        </p:spPr>
      </p:pic>
      <p:sp>
        <p:nvSpPr>
          <p:cNvPr id="644" name="Google Shape;644;p91"/>
          <p:cNvSpPr txBox="1"/>
          <p:nvPr>
            <p:ph idx="4294967295" type="title"/>
          </p:nvPr>
        </p:nvSpPr>
        <p:spPr>
          <a:xfrm>
            <a:off x="2435400" y="4545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Have a Question? Just ask</a:t>
            </a:r>
            <a:endParaRPr b="1" sz="2400">
              <a:latin typeface="Roboto"/>
              <a:ea typeface="Roboto"/>
              <a:cs typeface="Roboto"/>
              <a:sym typeface="Roboto"/>
            </a:endParaRPr>
          </a:p>
        </p:txBody>
      </p:sp>
      <p:pic>
        <p:nvPicPr>
          <p:cNvPr id="645" name="Google Shape;645;p91"/>
          <p:cNvPicPr preferRelativeResize="0"/>
          <p:nvPr/>
        </p:nvPicPr>
        <p:blipFill>
          <a:blip r:embed="rId4">
            <a:alphaModFix/>
          </a:blip>
          <a:stretch>
            <a:fillRect/>
          </a:stretch>
        </p:blipFill>
        <p:spPr>
          <a:xfrm>
            <a:off x="1092513" y="1062873"/>
            <a:ext cx="6958977" cy="4205649"/>
          </a:xfrm>
          <a:prstGeom prst="rect">
            <a:avLst/>
          </a:prstGeom>
          <a:noFill/>
          <a:ln>
            <a:noFill/>
          </a:ln>
        </p:spPr>
      </p:pic>
      <p:sp>
        <p:nvSpPr>
          <p:cNvPr id="646" name="Google Shape;646;p91"/>
          <p:cNvSpPr txBox="1"/>
          <p:nvPr/>
        </p:nvSpPr>
        <p:spPr>
          <a:xfrm>
            <a:off x="1025975" y="947925"/>
            <a:ext cx="7095600" cy="6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Pathway 2: Build an interactive app &amp; Pathway 3: Layouts</a:t>
            </a:r>
            <a:endParaRPr sz="1800">
              <a:solidFill>
                <a:schemeClr val="dk1"/>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2"/>
          <p:cNvSpPr txBox="1"/>
          <p:nvPr>
            <p:ph type="title"/>
          </p:nvPr>
        </p:nvSpPr>
        <p:spPr>
          <a:xfrm>
            <a:off x="286950" y="19032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a:t>
            </a:r>
            <a:endParaRPr/>
          </a:p>
        </p:txBody>
      </p:sp>
      <p:sp>
        <p:nvSpPr>
          <p:cNvPr id="652" name="Google Shape;652;p92"/>
          <p:cNvSpPr txBox="1"/>
          <p:nvPr>
            <p:ph idx="1" type="subTitle"/>
          </p:nvPr>
        </p:nvSpPr>
        <p:spPr>
          <a:xfrm>
            <a:off x="286950" y="2677725"/>
            <a:ext cx="46353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And congrats!</a:t>
            </a:r>
            <a:endParaRPr>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3"/>
          <p:cNvSpPr txBox="1"/>
          <p:nvPr>
            <p:ph type="title"/>
          </p:nvPr>
        </p:nvSpPr>
        <p:spPr>
          <a:xfrm>
            <a:off x="319425" y="1046700"/>
            <a:ext cx="3884100" cy="30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Play!</a:t>
            </a:r>
            <a:endParaRPr/>
          </a:p>
        </p:txBody>
      </p:sp>
      <p:pic>
        <p:nvPicPr>
          <p:cNvPr id="658" name="Google Shape;658;p93"/>
          <p:cNvPicPr preferRelativeResize="0"/>
          <p:nvPr/>
        </p:nvPicPr>
        <p:blipFill rotWithShape="1">
          <a:blip r:embed="rId3">
            <a:alphaModFix/>
          </a:blip>
          <a:srcRect b="13703" l="0" r="0" t="0"/>
          <a:stretch/>
        </p:blipFill>
        <p:spPr>
          <a:xfrm>
            <a:off x="5908250" y="1858974"/>
            <a:ext cx="1812974" cy="2792200"/>
          </a:xfrm>
          <a:prstGeom prst="rect">
            <a:avLst/>
          </a:prstGeom>
          <a:noFill/>
          <a:ln>
            <a:noFill/>
          </a:ln>
        </p:spPr>
      </p:pic>
      <p:pic>
        <p:nvPicPr>
          <p:cNvPr id="659" name="Google Shape;659;p93"/>
          <p:cNvPicPr preferRelativeResize="0"/>
          <p:nvPr/>
        </p:nvPicPr>
        <p:blipFill rotWithShape="1">
          <a:blip r:embed="rId4">
            <a:alphaModFix/>
          </a:blip>
          <a:srcRect b="24322" l="22211" r="14847" t="0"/>
          <a:stretch/>
        </p:blipFill>
        <p:spPr>
          <a:xfrm>
            <a:off x="5385253" y="1286322"/>
            <a:ext cx="2798298" cy="336484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94"/>
          <p:cNvPicPr preferRelativeResize="0"/>
          <p:nvPr/>
        </p:nvPicPr>
        <p:blipFill>
          <a:blip r:embed="rId3">
            <a:alphaModFix/>
          </a:blip>
          <a:stretch>
            <a:fillRect/>
          </a:stretch>
        </p:blipFill>
        <p:spPr>
          <a:xfrm>
            <a:off x="2055850" y="268450"/>
            <a:ext cx="6936102" cy="4471949"/>
          </a:xfrm>
          <a:prstGeom prst="rect">
            <a:avLst/>
          </a:prstGeom>
          <a:noFill/>
          <a:ln>
            <a:noFill/>
          </a:ln>
        </p:spPr>
      </p:pic>
      <p:sp>
        <p:nvSpPr>
          <p:cNvPr id="665" name="Google Shape;665;p94"/>
          <p:cNvSpPr txBox="1"/>
          <p:nvPr/>
        </p:nvSpPr>
        <p:spPr>
          <a:xfrm>
            <a:off x="274775" y="3362375"/>
            <a:ext cx="3596400" cy="13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Roboto"/>
                <a:ea typeface="Roboto"/>
                <a:cs typeface="Roboto"/>
                <a:sym typeface="Roboto"/>
              </a:rPr>
              <a:t>Share what you’ve</a:t>
            </a:r>
            <a:endParaRPr b="1" sz="2400">
              <a:solidFill>
                <a:srgbClr val="000000"/>
              </a:solidFill>
              <a:latin typeface="Roboto"/>
              <a:ea typeface="Roboto"/>
              <a:cs typeface="Roboto"/>
              <a:sym typeface="Roboto"/>
            </a:endParaRPr>
          </a:p>
          <a:p>
            <a:pPr indent="0" lvl="0" marL="0" rtl="0" algn="l">
              <a:spcBef>
                <a:spcPts val="0"/>
              </a:spcBef>
              <a:spcAft>
                <a:spcPts val="0"/>
              </a:spcAft>
              <a:buNone/>
            </a:pPr>
            <a:r>
              <a:rPr b="1" lang="en" sz="2400">
                <a:solidFill>
                  <a:srgbClr val="000000"/>
                </a:solidFill>
                <a:latin typeface="Roboto"/>
                <a:ea typeface="Roboto"/>
                <a:cs typeface="Roboto"/>
                <a:sym typeface="Roboto"/>
              </a:rPr>
              <a:t>learned with </a:t>
            </a:r>
            <a:r>
              <a:rPr b="1" lang="en" sz="2400">
                <a:solidFill>
                  <a:srgbClr val="000000"/>
                </a:solidFill>
                <a:highlight>
                  <a:srgbClr val="3DDC84"/>
                </a:highlight>
                <a:latin typeface="Roboto"/>
                <a:ea typeface="Roboto"/>
                <a:cs typeface="Roboto"/>
                <a:sym typeface="Roboto"/>
              </a:rPr>
              <a:t>#AndroidStudyJams</a:t>
            </a:r>
            <a:endParaRPr b="1" sz="2400">
              <a:solidFill>
                <a:srgbClr val="000000"/>
              </a:solidFill>
              <a:highlight>
                <a:srgbClr val="3DDC84"/>
              </a:highlight>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5"/>
          <p:cNvSpPr txBox="1"/>
          <p:nvPr>
            <p:ph type="title"/>
          </p:nvPr>
        </p:nvSpPr>
        <p:spPr>
          <a:xfrm>
            <a:off x="286950" y="23604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6"/>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Want to learn more?</a:t>
            </a:r>
            <a:endParaRPr/>
          </a:p>
        </p:txBody>
      </p:sp>
      <p:sp>
        <p:nvSpPr>
          <p:cNvPr id="676" name="Google Shape;676;p96"/>
          <p:cNvSpPr txBox="1"/>
          <p:nvPr>
            <p:ph type="title"/>
          </p:nvPr>
        </p:nvSpPr>
        <p:spPr>
          <a:xfrm>
            <a:off x="300500" y="990000"/>
            <a:ext cx="78201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solidFill>
                  <a:schemeClr val="dk1"/>
                </a:solidFill>
                <a:latin typeface="Roboto"/>
                <a:ea typeface="Roboto"/>
                <a:cs typeface="Roboto"/>
                <a:sym typeface="Roboto"/>
              </a:rPr>
              <a:t>Official Android Developers Site: </a:t>
            </a:r>
            <a:r>
              <a:rPr lang="en" sz="1800" u="sng">
                <a:solidFill>
                  <a:schemeClr val="accent5"/>
                </a:solidFill>
                <a:latin typeface="Roboto"/>
                <a:ea typeface="Roboto"/>
                <a:cs typeface="Roboto"/>
                <a:sym typeface="Roboto"/>
                <a:hlinkClick r:id="rId3">
                  <a:extLst>
                    <a:ext uri="{A12FA001-AC4F-418D-AE19-62706E023703}">
                      <ahyp:hlinkClr val="tx"/>
                    </a:ext>
                  </a:extLst>
                </a:hlinkClick>
              </a:rPr>
              <a:t>https://developer.android.com/</a:t>
            </a:r>
            <a:endParaRPr sz="1800">
              <a:solidFill>
                <a:schemeClr val="dk1"/>
              </a:solidFill>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u="sng">
                <a:solidFill>
                  <a:schemeClr val="accent5"/>
                </a:solidFill>
                <a:latin typeface="Roboto"/>
                <a:ea typeface="Roboto"/>
                <a:cs typeface="Roboto"/>
                <a:sym typeface="Roboto"/>
                <a:hlinkClick r:id="rId4">
                  <a:extLst>
                    <a:ext uri="{A12FA001-AC4F-418D-AE19-62706E023703}">
                      <ahyp:hlinkClr val="tx"/>
                    </a:ext>
                  </a:extLst>
                </a:hlinkClick>
              </a:rPr>
              <a:t>Android Samples on GitHub</a:t>
            </a:r>
            <a:endParaRPr sz="1800">
              <a:solidFill>
                <a:schemeClr val="dk1"/>
              </a:solidFill>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u="sng">
                <a:solidFill>
                  <a:schemeClr val="accent5"/>
                </a:solidFill>
                <a:latin typeface="Roboto"/>
                <a:ea typeface="Roboto"/>
                <a:cs typeface="Roboto"/>
                <a:sym typeface="Roboto"/>
                <a:hlinkClick r:id="rId5">
                  <a:extLst>
                    <a:ext uri="{A12FA001-AC4F-418D-AE19-62706E023703}">
                      <ahyp:hlinkClr val="tx"/>
                    </a:ext>
                  </a:extLst>
                </a:hlinkClick>
              </a:rPr>
              <a:t>Official Android Developers Blog</a:t>
            </a:r>
            <a:r>
              <a:rPr lang="en" sz="1800">
                <a:solidFill>
                  <a:schemeClr val="dk1"/>
                </a:solidFill>
                <a:latin typeface="Roboto"/>
                <a:ea typeface="Roboto"/>
                <a:cs typeface="Roboto"/>
                <a:sym typeface="Roboto"/>
              </a:rPr>
              <a:t> (for announcements)</a:t>
            </a:r>
            <a:endParaRPr sz="1800">
              <a:solidFill>
                <a:schemeClr val="dk1"/>
              </a:solidFill>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u="sng">
                <a:solidFill>
                  <a:schemeClr val="accent5"/>
                </a:solidFill>
                <a:latin typeface="Roboto"/>
                <a:ea typeface="Roboto"/>
                <a:cs typeface="Roboto"/>
                <a:sym typeface="Roboto"/>
                <a:hlinkClick r:id="rId6">
                  <a:extLst>
                    <a:ext uri="{A12FA001-AC4F-418D-AE19-62706E023703}">
                      <ahyp:hlinkClr val="tx"/>
                    </a:ext>
                  </a:extLst>
                </a:hlinkClick>
              </a:rPr>
              <a:t>Android Developers Medium Blog</a:t>
            </a:r>
            <a:r>
              <a:rPr lang="en" sz="1800">
                <a:solidFill>
                  <a:schemeClr val="dk1"/>
                </a:solidFill>
                <a:latin typeface="Roboto"/>
                <a:ea typeface="Roboto"/>
                <a:cs typeface="Roboto"/>
                <a:sym typeface="Roboto"/>
              </a:rPr>
              <a:t> (for more technical articles)</a:t>
            </a:r>
            <a:endParaRPr sz="1800">
              <a:solidFill>
                <a:schemeClr val="dk1"/>
              </a:solidFill>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u="sng">
                <a:solidFill>
                  <a:schemeClr val="accent5"/>
                </a:solidFill>
                <a:latin typeface="Roboto"/>
                <a:ea typeface="Roboto"/>
                <a:cs typeface="Roboto"/>
                <a:sym typeface="Roboto"/>
                <a:hlinkClick r:id="rId7">
                  <a:extLst>
                    <a:ext uri="{A12FA001-AC4F-418D-AE19-62706E023703}">
                      <ahyp:hlinkClr val="tx"/>
                    </a:ext>
                  </a:extLst>
                </a:hlinkClick>
              </a:rPr>
              <a:t>Android Developers</a:t>
            </a:r>
            <a:r>
              <a:rPr lang="en" sz="1800">
                <a:solidFill>
                  <a:schemeClr val="dk1"/>
                </a:solidFill>
                <a:latin typeface="Roboto"/>
                <a:ea typeface="Roboto"/>
                <a:cs typeface="Roboto"/>
                <a:sym typeface="Roboto"/>
              </a:rPr>
              <a:t> YouTube channel</a:t>
            </a:r>
            <a:endParaRPr sz="1800">
              <a:solidFill>
                <a:schemeClr val="dk1"/>
              </a:solidFill>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solidFill>
                  <a:schemeClr val="dk1"/>
                </a:solidFill>
                <a:latin typeface="Roboto"/>
                <a:ea typeface="Roboto"/>
                <a:cs typeface="Roboto"/>
                <a:sym typeface="Roboto"/>
              </a:rPr>
              <a:t>Follow </a:t>
            </a:r>
            <a:r>
              <a:rPr lang="en" sz="1800" u="sng">
                <a:solidFill>
                  <a:schemeClr val="accent5"/>
                </a:solidFill>
                <a:latin typeface="Roboto"/>
                <a:ea typeface="Roboto"/>
                <a:cs typeface="Roboto"/>
                <a:sym typeface="Roboto"/>
                <a:hlinkClick r:id="rId8">
                  <a:extLst>
                    <a:ext uri="{A12FA001-AC4F-418D-AE19-62706E023703}">
                      <ahyp:hlinkClr val="tx"/>
                    </a:ext>
                  </a:extLst>
                </a:hlinkClick>
              </a:rPr>
              <a:t>@AndroidDev</a:t>
            </a:r>
            <a:r>
              <a:rPr lang="en" sz="1800">
                <a:solidFill>
                  <a:schemeClr val="dk1"/>
                </a:solidFill>
                <a:latin typeface="Roboto"/>
                <a:ea typeface="Roboto"/>
                <a:cs typeface="Roboto"/>
                <a:sym typeface="Roboto"/>
              </a:rPr>
              <a:t> on Twitter</a:t>
            </a:r>
            <a:endParaRPr sz="1800">
              <a:solidFill>
                <a:schemeClr val="dk1"/>
              </a:solidFill>
              <a:latin typeface="Roboto"/>
              <a:ea typeface="Roboto"/>
              <a:cs typeface="Roboto"/>
              <a:sym typeface="Roboto"/>
            </a:endParaRPr>
          </a:p>
          <a:p>
            <a:pPr indent="-342900" lvl="0" marL="457200" rtl="0" algn="l">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Subscribe to the </a:t>
            </a:r>
            <a:r>
              <a:rPr lang="en" sz="1800" u="sng">
                <a:solidFill>
                  <a:schemeClr val="hlink"/>
                </a:solidFill>
                <a:latin typeface="Roboto"/>
                <a:ea typeface="Roboto"/>
                <a:cs typeface="Roboto"/>
                <a:sym typeface="Roboto"/>
                <a:hlinkClick r:id="rId9"/>
              </a:rPr>
              <a:t>Android Developer Newsletter</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u="sng">
                <a:solidFill>
                  <a:schemeClr val="hlink"/>
                </a:solidFill>
                <a:latin typeface="Roboto"/>
                <a:ea typeface="Roboto"/>
                <a:cs typeface="Roboto"/>
                <a:sym typeface="Roboto"/>
                <a:hlinkClick r:id="rId10"/>
              </a:rPr>
              <a:t>Kotlin Vocabulary series</a:t>
            </a:r>
            <a:endParaRPr sz="1800">
              <a:latin typeface="Roboto"/>
              <a:ea typeface="Roboto"/>
              <a:cs typeface="Roboto"/>
              <a:sym typeface="Roboto"/>
            </a:endParaRPr>
          </a:p>
          <a:p>
            <a:pPr indent="-342900" lvl="0" marL="457200" rtl="0" algn="l">
              <a:lnSpc>
                <a:spcPct val="115000"/>
              </a:lnSpc>
              <a:spcBef>
                <a:spcPts val="1000"/>
              </a:spcBef>
              <a:spcAft>
                <a:spcPts val="0"/>
              </a:spcAft>
              <a:buSzPts val="1800"/>
              <a:buFont typeface="Roboto"/>
              <a:buChar char="●"/>
            </a:pPr>
            <a:r>
              <a:rPr lang="en" sz="1800" u="sng">
                <a:solidFill>
                  <a:schemeClr val="hlink"/>
                </a:solidFill>
                <a:latin typeface="Roboto"/>
                <a:ea typeface="Roboto"/>
                <a:cs typeface="Roboto"/>
                <a:sym typeface="Roboto"/>
                <a:hlinkClick r:id="rId11"/>
              </a:rPr>
              <a:t>Official Kotlin language site</a:t>
            </a:r>
            <a:endParaRPr sz="1800">
              <a:latin typeface="Roboto"/>
              <a:ea typeface="Roboto"/>
              <a:cs typeface="Roboto"/>
              <a:sym typeface="Roboto"/>
            </a:endParaRPr>
          </a:p>
        </p:txBody>
      </p:sp>
      <p:sp>
        <p:nvSpPr>
          <p:cNvPr id="677" name="Google Shape;677;p96"/>
          <p:cNvSpPr txBox="1"/>
          <p:nvPr/>
        </p:nvSpPr>
        <p:spPr>
          <a:xfrm>
            <a:off x="4276975" y="4831775"/>
            <a:ext cx="5619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Version 1.0</a:t>
            </a:r>
            <a:endParaRPr sz="6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286950" y="1903275"/>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Overview</a:t>
            </a:r>
            <a:endParaRPr/>
          </a:p>
        </p:txBody>
      </p:sp>
      <p:sp>
        <p:nvSpPr>
          <p:cNvPr id="215" name="Google Shape;215;p38"/>
          <p:cNvSpPr txBox="1"/>
          <p:nvPr>
            <p:ph idx="1" type="subTitle"/>
          </p:nvPr>
        </p:nvSpPr>
        <p:spPr>
          <a:xfrm>
            <a:off x="286950" y="2677725"/>
            <a:ext cx="46353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 is Kotlin?</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idx="4294967295" type="title"/>
          </p:nvPr>
        </p:nvSpPr>
        <p:spPr>
          <a:xfrm>
            <a:off x="347825" y="1782875"/>
            <a:ext cx="86271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Roboto"/>
                <a:ea typeface="Roboto"/>
                <a:cs typeface="Roboto"/>
                <a:sym typeface="Roboto"/>
              </a:rPr>
              <a:t>Kotlin is a modern programming language that</a:t>
            </a:r>
            <a:endParaRPr b="1" sz="24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2400">
                <a:solidFill>
                  <a:schemeClr val="dk1"/>
                </a:solidFill>
                <a:latin typeface="Roboto"/>
                <a:ea typeface="Roboto"/>
                <a:cs typeface="Roboto"/>
                <a:sym typeface="Roboto"/>
              </a:rPr>
              <a:t>helps developers be more productive.</a:t>
            </a:r>
            <a:endParaRPr b="1" sz="24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0"/>
          <p:cNvPicPr preferRelativeResize="0"/>
          <p:nvPr/>
        </p:nvPicPr>
        <p:blipFill>
          <a:blip r:embed="rId3">
            <a:alphaModFix/>
          </a:blip>
          <a:stretch>
            <a:fillRect/>
          </a:stretch>
        </p:blipFill>
        <p:spPr>
          <a:xfrm>
            <a:off x="4253875" y="1530675"/>
            <a:ext cx="4426000" cy="2426975"/>
          </a:xfrm>
          <a:prstGeom prst="rect">
            <a:avLst/>
          </a:prstGeom>
          <a:noFill/>
          <a:ln>
            <a:noFill/>
          </a:ln>
        </p:spPr>
      </p:pic>
      <p:sp>
        <p:nvSpPr>
          <p:cNvPr id="226" name="Google Shape;226;p40"/>
          <p:cNvSpPr txBox="1"/>
          <p:nvPr>
            <p:ph idx="4294967295" type="title"/>
          </p:nvPr>
        </p:nvSpPr>
        <p:spPr>
          <a:xfrm>
            <a:off x="493225" y="62370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Benefits of Kotlin</a:t>
            </a:r>
            <a:endParaRPr b="1" sz="2400">
              <a:latin typeface="Roboto"/>
              <a:ea typeface="Roboto"/>
              <a:cs typeface="Roboto"/>
              <a:sym typeface="Roboto"/>
            </a:endParaRPr>
          </a:p>
        </p:txBody>
      </p:sp>
      <p:sp>
        <p:nvSpPr>
          <p:cNvPr id="227" name="Google Shape;227;p40"/>
          <p:cNvSpPr txBox="1"/>
          <p:nvPr>
            <p:ph idx="4294967295" type="title"/>
          </p:nvPr>
        </p:nvSpPr>
        <p:spPr>
          <a:xfrm>
            <a:off x="376700" y="1740300"/>
            <a:ext cx="4657800" cy="1815300"/>
          </a:xfrm>
          <a:prstGeom prst="rect">
            <a:avLst/>
          </a:prstGeom>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SzPts val="2000"/>
              <a:buFont typeface="Roboto"/>
              <a:buChar char="●"/>
            </a:pPr>
            <a:r>
              <a:rPr lang="en" sz="2000">
                <a:solidFill>
                  <a:schemeClr val="dk1"/>
                </a:solidFill>
                <a:latin typeface="Roboto"/>
                <a:ea typeface="Roboto"/>
                <a:cs typeface="Roboto"/>
                <a:sym typeface="Roboto"/>
              </a:rPr>
              <a:t>Expressive &amp; Concise</a:t>
            </a:r>
            <a:endParaRPr sz="2000">
              <a:latin typeface="Roboto"/>
              <a:ea typeface="Roboto"/>
              <a:cs typeface="Roboto"/>
              <a:sym typeface="Roboto"/>
            </a:endParaRPr>
          </a:p>
          <a:p>
            <a:pPr indent="-355600" lvl="0" marL="457200" rtl="0" algn="l">
              <a:lnSpc>
                <a:spcPct val="150000"/>
              </a:lnSpc>
              <a:spcBef>
                <a:spcPts val="1000"/>
              </a:spcBef>
              <a:spcAft>
                <a:spcPts val="0"/>
              </a:spcAft>
              <a:buSzPts val="2000"/>
              <a:buFont typeface="Roboto"/>
              <a:buChar char="●"/>
            </a:pPr>
            <a:r>
              <a:rPr lang="en" sz="2000">
                <a:solidFill>
                  <a:schemeClr val="dk1"/>
                </a:solidFill>
                <a:latin typeface="Roboto"/>
                <a:ea typeface="Roboto"/>
                <a:cs typeface="Roboto"/>
                <a:sym typeface="Roboto"/>
              </a:rPr>
              <a:t>Safer Code</a:t>
            </a:r>
            <a:endParaRPr sz="2000">
              <a:latin typeface="Roboto"/>
              <a:ea typeface="Roboto"/>
              <a:cs typeface="Roboto"/>
              <a:sym typeface="Roboto"/>
            </a:endParaRPr>
          </a:p>
          <a:p>
            <a:pPr indent="-355600" lvl="0" marL="457200" rtl="0" algn="l">
              <a:lnSpc>
                <a:spcPct val="150000"/>
              </a:lnSpc>
              <a:spcBef>
                <a:spcPts val="1000"/>
              </a:spcBef>
              <a:spcAft>
                <a:spcPts val="0"/>
              </a:spcAft>
              <a:buSzPts val="2000"/>
              <a:buFont typeface="Roboto"/>
              <a:buChar char="●"/>
            </a:pPr>
            <a:r>
              <a:rPr lang="en" sz="2000">
                <a:latin typeface="Roboto"/>
                <a:ea typeface="Roboto"/>
                <a:cs typeface="Roboto"/>
                <a:sym typeface="Roboto"/>
              </a:rPr>
              <a:t>Interoperable with Java</a:t>
            </a:r>
            <a:endParaRPr sz="2000">
              <a:latin typeface="Roboto"/>
              <a:ea typeface="Roboto"/>
              <a:cs typeface="Roboto"/>
              <a:sym typeface="Roboto"/>
            </a:endParaRPr>
          </a:p>
          <a:p>
            <a:pPr indent="-355600" lvl="0" marL="457200" rtl="0" algn="l">
              <a:lnSpc>
                <a:spcPct val="150000"/>
              </a:lnSpc>
              <a:spcBef>
                <a:spcPts val="1000"/>
              </a:spcBef>
              <a:spcAft>
                <a:spcPts val="1000"/>
              </a:spcAft>
              <a:buSzPts val="2000"/>
              <a:buFont typeface="Roboto"/>
              <a:buChar char="●"/>
            </a:pPr>
            <a:r>
              <a:rPr lang="en" sz="2000">
                <a:latin typeface="Roboto"/>
                <a:ea typeface="Roboto"/>
                <a:cs typeface="Roboto"/>
                <a:sym typeface="Roboto"/>
              </a:rPr>
              <a:t>Structured Concurrency</a:t>
            </a:r>
            <a:endParaRPr sz="2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